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p:cViewPr>
        <p:scale>
          <a:sx n="100" d="100"/>
          <a:sy n="100" d="100"/>
        </p:scale>
        <p:origin x="-1040" y="32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71500"/>
          </a:xfrm>
          <a:prstGeom prst="rect">
            <a:avLst/>
          </a:prstGeom>
          <a:solidFill>
            <a:srgbClr val="0D3944">
              <a:alpha val="100000"/>
            </a:srgbClr>
          </a:solidFill>
        </p:spPr>
        <p:txBody>
          <a:bodyPr lIns="91440" tIns="45720" rIns="91440" bIns="45720" rtlCol="0" anchor="ctr">
            <a:spAutoFit/>
          </a:bodyPr>
          <a:lstStyle/>
          <a:p>
            <a:pPr marL="0" marR="238125" lvl="0" indent="0" algn="r" fontAlgn="ctr">
              <a:lnSpc>
                <a:spcPct val="100000"/>
              </a:lnSpc>
            </a:pPr>
            <a:r>
              <a:rPr lang="en-US" sz="1600" b="1" u="none" spc="0">
                <a:solidFill>
                  <a:srgbClr val="FFFFFF">
                    <a:alpha val="100000"/>
                  </a:srgbClr>
                </a:solidFill>
                <a:latin typeface="Calibri"/>
              </a:rPr>
              <a:t>Health Care for Patients with NF</a:t>
            </a:r>
          </a:p>
        </p:txBody>
      </p:sp>
    </p:spTree>
  </p:cSld>
  <p:clrMap bg1="lt1" tx1="dk1" bg2="lt2" tx2="dk2" accent1="accent1" accent2="accent2" accent3="accent3" accent4="accent4" accent5="accent5" accent6="accent6" hlink="hlink" folHlink="folHlink"/>
  <p:sldLayoutIdLst>
    <p:sldLayoutId id="2283939850" r:id="rId1"/>
  </p:sldLayoutIdLst>
  <p:txStyles>
    <p:titleStyle>
      <a:lvl1pPr algn="ctr">
        <a:defRPr sz="4400" kern="1200">
          <a:solidFill>
            <a:schemeClr val="lt1"/>
          </a:solidFill>
        </a:defRPr>
      </a:lvl1pPr>
      <a:extLst/>
    </p:titleStyle>
    <p:bodyStyle>
      <a:lvl1pPr indent="-324900" algn="ctr">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hyperlink" Target="https://www.survio.com/survey/d/F1E4X4H9J5V4B0A4H" TargetMode="External"/><Relationship Id="rId8" Type="http://schemas.openxmlformats.org/officeDocument/2006/relationships/image" Target="../media/image7.png"/><Relationship Id="rId9"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6.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5.png"/><Relationship Id="rId8" Type="http://schemas.openxmlformats.org/officeDocument/2006/relationships/image" Target="../media/image16.png"/><Relationship Id="rId9" Type="http://schemas.openxmlformats.org/officeDocument/2006/relationships/image" Target="../media/image17.png"/><Relationship Id="rId1" Type="http://schemas.openxmlformats.org/officeDocument/2006/relationships/slideLayout" Target="../slideLayouts/slideLayout1.xml"/><Relationship Id="rId2" Type="http://schemas.openxmlformats.org/officeDocument/2006/relationships/image" Target="../media/image1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7.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8.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9.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0.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762000" y="2381250"/>
          <a:ext cx="8382000" cy="4000500"/>
          <a:chOff x="762000" y="2381250"/>
          <a:chExt cx="8382000" cy="4000500"/>
        </a:xfrm>
      </p:grpSpPr>
      <p:sp>
        <p:nvSpPr>
          <p:cNvPr id="3" name="TextBox 2"/>
          <p:cNvSpPr txBox="1"/>
          <p:nvPr/>
        </p:nvSpPr>
        <p:spPr>
          <a:xfrm>
            <a:off x="762000" y="2381250"/>
            <a:ext cx="7620000" cy="952500"/>
          </a:xfrm>
          <a:prstGeom prst="rect">
            <a:avLst/>
          </a:prstGeom>
          <a:noFill/>
        </p:spPr>
        <p:txBody>
          <a:bodyPr lIns="91440" tIns="45720" rIns="91440" bIns="45720" rtlCol="0">
            <a:spAutoFit/>
          </a:bodyPr>
          <a:lstStyle/>
          <a:p>
            <a:pPr marL="0" marR="0" lvl="0" indent="0" algn="ctr" fontAlgn="base">
              <a:lnSpc>
                <a:spcPct val="100000"/>
              </a:lnSpc>
            </a:pPr>
            <a:r>
              <a:rPr lang="en-US" sz="2500" u="none" spc="0">
                <a:solidFill>
                  <a:srgbClr val="000000">
                    <a:alpha val="100000"/>
                  </a:srgbClr>
                </a:solidFill>
                <a:latin typeface="Calibri"/>
              </a:rPr>
              <a:t>Health Care for Patients with NF</a:t>
            </a:r>
          </a:p>
        </p:txBody>
      </p:sp>
      <p:pic>
        <p:nvPicPr>
          <p:cNvPr id="2" name="Picture 1"/>
          <p:cNvPicPr>
            <a:picLocks noChangeAspect="1"/>
          </p:cNvPicPr>
          <p:nvPr/>
        </p:nvPicPr>
        <p:blipFill>
          <a:blip r:embed="rId2"/>
          <a:stretch>
            <a:fillRect/>
          </a:stretch>
        </p:blipFill>
        <p:spPr>
          <a:xfrm>
            <a:off x="3429000" y="3048000"/>
            <a:ext cx="1800225" cy="952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133850"/>
          <a:chOff x="190500" y="714375"/>
          <a:chExt cx="8953500" cy="413385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13335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Family Doctor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28.57%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Paediatrician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Genetic Specialist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38.78%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Other Specialist(s) - please 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12.24%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762250"/>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Who diagnosed your NF?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133850"/>
          <a:chOff x="190500" y="714375"/>
          <a:chExt cx="8953500" cy="413385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134874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NF1</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95.92%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NF2</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Schwannomatosis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l" fontAlgn="base">
                        <a:lnSpc>
                          <a:spcPct val="100000"/>
                        </a:lnSpc>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don't know</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l" fontAlgn="base">
                        <a:lnSpc>
                          <a:spcPct val="100000"/>
                        </a:lnSpc>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762250"/>
            <a:ext cx="8572500" cy="137160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What type of NF do you have?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086100"/>
          <a:chOff x="190500" y="714375"/>
          <a:chExt cx="8953500" cy="30861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8001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Yes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55.1%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44.9%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228850"/>
            <a:ext cx="8572500" cy="8572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Have you received genetic testing?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609975"/>
          <a:chOff x="190500" y="714375"/>
          <a:chExt cx="8953500" cy="3609975"/>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10668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Yes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61.22%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Undecided</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28.57%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495550"/>
            <a:ext cx="8572500" cy="1114425"/>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Do you believe that genetic testing is an important consideration when diagnosing and managing NF?</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657725"/>
          <a:chOff x="190500" y="714375"/>
          <a:chExt cx="8953500" cy="4657725"/>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Multiple choice, answers 49x, unanswered 3x</a:t>
            </a:r>
          </a:p>
        </p:txBody>
      </p:sp>
      <p:graphicFrame>
        <p:nvGraphicFramePr>
          <p:cNvPr id="2" name="Table 1"/>
          <p:cNvGraphicFramePr>
            <a:graphicFrameLocks noGrp="1"/>
          </p:cNvGraphicFramePr>
          <p:nvPr/>
        </p:nvGraphicFramePr>
        <p:xfrm>
          <a:off x="285750" y="1428750"/>
          <a:ext cx="8572500" cy="16002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Family Doctor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65.31%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Paediatrician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26.53%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Neighbourhood Medical Clinic</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Genetic Specialist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Other Specialists - please 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36.73%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3028950"/>
            <a:ext cx="8572500" cy="1628775"/>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Who currently provides your primary medical care (eg. provides day-to-day healthcare and overseeing continuing care?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762125"/>
          <a:chOff x="190500" y="714375"/>
          <a:chExt cx="8953500" cy="1762125"/>
        </a:xfrm>
      </p:grpSpPr>
      <p:sp>
        <p:nvSpPr>
          <p:cNvPr id="4" name="TextBox 3"/>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Multiple choice, answers 49x, unanswered 3x</a:t>
            </a:r>
          </a:p>
        </p:txBody>
      </p:sp>
      <p:graphicFrame>
        <p:nvGraphicFramePr>
          <p:cNvPr id="2" name="Table 1"/>
          <p:cNvGraphicFramePr>
            <a:graphicFrameLocks noGrp="1"/>
          </p:cNvGraphicFramePr>
          <p:nvPr/>
        </p:nvGraphicFramePr>
        <p:xfrm>
          <a:off x="285750" y="1428750"/>
          <a:ext cx="8572500" cy="34671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Cardiologist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Counsellor/Social Worker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24.49%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Dermatologist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48.98%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Ear, Nose and Throat (ENT) Specialist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34.69%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Geneticist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63.27%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Infant Development Specialist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Neurologist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53.06%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Neurosurgeon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42.86%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Oncologist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28.57%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Occupational/Physical Therapist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30.61%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Ophthalmologist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73.47%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Orthopedist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22.45%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sp>
        <p:nvSpPr>
          <p:cNvPr id="3" name="TextBox 2"/>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Which specialists have you consulted for NF care? 1/3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190625"/>
          <a:chOff x="190500" y="714375"/>
          <a:chExt cx="8953500" cy="1190625"/>
        </a:xfrm>
      </p:grpSpPr>
      <p:graphicFrame>
        <p:nvGraphicFramePr>
          <p:cNvPr id="3" name="Table 2"/>
          <p:cNvGraphicFramePr>
            <a:graphicFrameLocks noGrp="1"/>
          </p:cNvGraphicFramePr>
          <p:nvPr/>
        </p:nvGraphicFramePr>
        <p:xfrm>
          <a:off x="285750" y="1143000"/>
          <a:ext cx="8572500" cy="18669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Paediatrician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59.18%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Plastic Surgeon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38.78%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Psychiatrist/Psychologist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16.33%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Speech Therapist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38.78%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Radiologist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Other Specialists - please 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18.37%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haven't received any specialized care for my NF</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bl>
          </a:graphicData>
        </a:graphic>
      </p:graphicFrame>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Which specialists have you consulted for NF care? 2/3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6372225"/>
          <a:chOff x="190500" y="714375"/>
          <a:chExt cx="8953500" cy="6372225"/>
        </a:xfrm>
      </p:grpSpPr>
      <p:pic>
        <p:nvPicPr>
          <p:cNvPr id="3" name="Picture 2"/>
          <p:cNvPicPr>
            <a:picLocks noChangeAspect="1"/>
          </p:cNvPicPr>
          <p:nvPr/>
        </p:nvPicPr>
        <p:blipFill>
          <a:blip r:embed="rId2"/>
          <a:stretch>
            <a:fillRect/>
          </a:stretch>
        </p:blipFill>
        <p:spPr>
          <a:xfrm>
            <a:off x="285750" y="1143000"/>
            <a:ext cx="8572500" cy="5229225"/>
          </a:xfrm>
          <a:prstGeom prst="rect">
            <a:avLst/>
          </a:prstGeom>
          <a:ln w="9525" cap="flat" cmpd="sng" algn="ctr">
            <a:solidFill>
              <a:srgbClr val="000000">
                <a:alpha val="100000"/>
              </a:srgbClr>
            </a:solidFill>
            <a:prstDash val="solid"/>
            <a:round/>
            <a:headEnd type="none" w="med" len="med"/>
            <a:tailEnd type="none" w="med" len="med"/>
          </a:ln>
        </p:spPr>
      </p:pic>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Which specialists have you consulted for NF care? 3/3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762125"/>
          <a:chOff x="190500" y="714375"/>
          <a:chExt cx="8953500" cy="1762125"/>
        </a:xfrm>
      </p:grpSpPr>
      <p:sp>
        <p:nvSpPr>
          <p:cNvPr id="4" name="TextBox 3"/>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21717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 one, I manage my/my child(ren's) NF medical care.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48.98%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Family Doctor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Paediatrician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Neighbourhood Medical Clinic</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Genetic Specialist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Other Specialists - please 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12.24%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haven't received any specialized care for my NF</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bl>
          </a:graphicData>
        </a:graphic>
      </p:graphicFrame>
      <p:sp>
        <p:nvSpPr>
          <p:cNvPr id="3" name="TextBox 2"/>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Who coordinates your NF medical care if multiple specialists are required? 1/2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571875"/>
          <a:chOff x="190500" y="714375"/>
          <a:chExt cx="8953500" cy="3571875"/>
        </a:xfrm>
      </p:grpSpPr>
      <p:pic>
        <p:nvPicPr>
          <p:cNvPr id="3" name="Picture 2"/>
          <p:cNvPicPr>
            <a:picLocks noChangeAspect="1"/>
          </p:cNvPicPr>
          <p:nvPr/>
        </p:nvPicPr>
        <p:blipFill>
          <a:blip r:embed="rId2"/>
          <a:stretch>
            <a:fillRect/>
          </a:stretch>
        </p:blipFill>
        <p:spPr>
          <a:xfrm>
            <a:off x="285750" y="1428750"/>
            <a:ext cx="8572500" cy="2143125"/>
          </a:xfrm>
          <a:prstGeom prst="rect">
            <a:avLst/>
          </a:prstGeom>
          <a:ln w="9525" cap="flat" cmpd="sng" algn="ctr">
            <a:solidFill>
              <a:srgbClr val="000000">
                <a:alpha val="100000"/>
              </a:srgbClr>
            </a:solidFill>
            <a:prstDash val="solid"/>
            <a:round/>
            <a:headEnd type="none" w="med" len="med"/>
            <a:tailEnd type="none" w="med" len="med"/>
          </a:ln>
        </p:spPr>
      </p:pic>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Who coordinates your NF medical care if multiple specialists are required? 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238125" y="666750"/>
          <a:ext cx="8858250" cy="4572000"/>
          <a:chOff x="238125" y="666750"/>
          <a:chExt cx="8858250" cy="4572000"/>
        </a:xfrm>
      </p:grpSpPr>
      <p:sp>
        <p:nvSpPr>
          <p:cNvPr id="26" name="TextBox 25"/>
          <p:cNvSpPr txBox="1"/>
          <p:nvPr/>
        </p:nvSpPr>
        <p:spPr>
          <a:xfrm>
            <a:off x="238125" y="666750"/>
            <a:ext cx="6191250" cy="381000"/>
          </a:xfrm>
          <a:prstGeom prst="rect">
            <a:avLst/>
          </a:prstGeom>
          <a:noFill/>
        </p:spPr>
        <p:txBody>
          <a:bodyPr lIns="91440" tIns="45720" rIns="91440" bIns="45720" rtlCol="0">
            <a:spAutoFit/>
          </a:bodyPr>
          <a:lstStyle/>
          <a:p>
            <a:pPr marL="0" marR="0" lvl="0" indent="0" algn="l" fontAlgn="base">
              <a:lnSpc>
                <a:spcPct val="100000"/>
              </a:lnSpc>
            </a:pPr>
            <a:r>
              <a:rPr lang="en-US" sz="2000" b="1" u="none" spc="0">
                <a:solidFill>
                  <a:srgbClr val="000000">
                    <a:alpha val="100000"/>
                  </a:srgbClr>
                </a:solidFill>
                <a:latin typeface="Calibri"/>
              </a:rPr>
              <a:t>General</a:t>
            </a:r>
          </a:p>
        </p:txBody>
      </p:sp>
      <p:pic>
        <p:nvPicPr>
          <p:cNvPr id="2" name="Picture 1"/>
          <p:cNvPicPr>
            <a:picLocks noChangeAspect="1"/>
          </p:cNvPicPr>
          <p:nvPr/>
        </p:nvPicPr>
        <p:blipFill>
          <a:blip r:embed="rId2"/>
          <a:stretch>
            <a:fillRect/>
          </a:stretch>
        </p:blipFill>
        <p:spPr>
          <a:xfrm>
            <a:off x="333375" y="1333500"/>
            <a:ext cx="381000" cy="381000"/>
          </a:xfrm>
          <a:prstGeom prst="rect">
            <a:avLst/>
          </a:prstGeom>
        </p:spPr>
      </p:pic>
      <p:sp>
        <p:nvSpPr>
          <p:cNvPr id="3" name="TextBox 2"/>
          <p:cNvSpPr txBox="1"/>
          <p:nvPr/>
        </p:nvSpPr>
        <p:spPr>
          <a:xfrm>
            <a:off x="762000" y="1333500"/>
            <a:ext cx="2381250" cy="381000"/>
          </a:xfrm>
          <a:prstGeom prst="rect">
            <a:avLst/>
          </a:prstGeom>
          <a:noFill/>
        </p:spPr>
        <p:txBody>
          <a:bodyPr lIns="91440" tIns="45720" rIns="91440" bIns="45720" rtlCol="0" anchor="ctr">
            <a:spAutoFit/>
          </a:bodyPr>
          <a:lstStyle/>
          <a:p>
            <a:pPr marL="0" marR="0" lvl="0" indent="0" algn="l" fontAlgn="ctr">
              <a:lnSpc>
                <a:spcPct val="100000"/>
              </a:lnSpc>
            </a:pPr>
            <a:r>
              <a:rPr lang="en-US" sz="1300" u="none" spc="0">
                <a:solidFill>
                  <a:srgbClr val="000000">
                    <a:alpha val="100000"/>
                  </a:srgbClr>
                </a:solidFill>
                <a:latin typeface="Calibri"/>
              </a:rPr>
              <a:t>Survey name</a:t>
            </a:r>
          </a:p>
        </p:txBody>
      </p:sp>
      <p:sp>
        <p:nvSpPr>
          <p:cNvPr id="4" name="TextBox 3"/>
          <p:cNvSpPr txBox="1"/>
          <p:nvPr/>
        </p:nvSpPr>
        <p:spPr>
          <a:xfrm>
            <a:off x="4095750" y="1333500"/>
            <a:ext cx="4762500" cy="381000"/>
          </a:xfrm>
          <a:prstGeom prst="rect">
            <a:avLst/>
          </a:prstGeom>
          <a:noFill/>
        </p:spPr>
        <p:txBody>
          <a:bodyPr lIns="91440" tIns="45720" rIns="91440" bIns="45720" rtlCol="0" anchor="ctr">
            <a:spAutoFit/>
          </a:bodyPr>
          <a:lstStyle/>
          <a:p>
            <a:pPr marL="0" marR="0" lvl="0" indent="0" algn="r" fontAlgn="ctr">
              <a:lnSpc>
                <a:spcPct val="100000"/>
              </a:lnSpc>
            </a:pPr>
            <a:r>
              <a:rPr lang="en-US" sz="1300" u="none" spc="0">
                <a:solidFill>
                  <a:srgbClr val="000000">
                    <a:alpha val="100000"/>
                  </a:srgbClr>
                </a:solidFill>
                <a:latin typeface="Calibri"/>
              </a:rPr>
              <a:t>Health Care for Patients with NF</a:t>
            </a:r>
          </a:p>
        </p:txBody>
      </p:sp>
      <p:cxnSp>
        <p:nvCxnSpPr>
          <p:cNvPr id="5" name="Straight Connector 4"/>
          <p:cNvCxnSpPr/>
          <p:nvPr/>
        </p:nvCxnSpPr>
        <p:spPr>
          <a:xfrm>
            <a:off x="285750" y="1809750"/>
            <a:ext cx="8524875" cy="0"/>
          </a:xfrm>
          <a:prstGeom prst="line">
            <a:avLst/>
          </a:prstGeom>
          <a:ln w="12700" cap="flat" cmpd="sng" algn="ctr">
            <a:solidFill>
              <a:srgbClr val="000000">
                <a:alpha val="100000"/>
              </a:srgbClr>
            </a:solidFill>
            <a:prstDash val="solid"/>
            <a:round/>
            <a:headEnd type="none" w="med" len="med"/>
            <a:tailEnd type="none" w="med" len="med"/>
          </a:ln>
        </p:spPr>
      </p:cxnSp>
      <p:pic>
        <p:nvPicPr>
          <p:cNvPr id="6" name="Picture 5"/>
          <p:cNvPicPr>
            <a:picLocks noChangeAspect="1"/>
          </p:cNvPicPr>
          <p:nvPr/>
        </p:nvPicPr>
        <p:blipFill>
          <a:blip r:embed="rId3"/>
          <a:stretch>
            <a:fillRect/>
          </a:stretch>
        </p:blipFill>
        <p:spPr>
          <a:xfrm>
            <a:off x="333375" y="1905000"/>
            <a:ext cx="381000" cy="381000"/>
          </a:xfrm>
          <a:prstGeom prst="rect">
            <a:avLst/>
          </a:prstGeom>
        </p:spPr>
      </p:pic>
      <p:sp>
        <p:nvSpPr>
          <p:cNvPr id="7" name="TextBox 6"/>
          <p:cNvSpPr txBox="1"/>
          <p:nvPr/>
        </p:nvSpPr>
        <p:spPr>
          <a:xfrm>
            <a:off x="762000" y="1905000"/>
            <a:ext cx="2381250" cy="381000"/>
          </a:xfrm>
          <a:prstGeom prst="rect">
            <a:avLst/>
          </a:prstGeom>
          <a:noFill/>
        </p:spPr>
        <p:txBody>
          <a:bodyPr lIns="91440" tIns="45720" rIns="91440" bIns="45720" rtlCol="0" anchor="ctr">
            <a:spAutoFit/>
          </a:bodyPr>
          <a:lstStyle/>
          <a:p>
            <a:pPr marL="0" marR="0" lvl="0" indent="0" algn="l" fontAlgn="ctr">
              <a:lnSpc>
                <a:spcPct val="100000"/>
              </a:lnSpc>
            </a:pPr>
            <a:r>
              <a:rPr lang="en-US" sz="1300" u="none" spc="0">
                <a:solidFill>
                  <a:srgbClr val="000000">
                    <a:alpha val="100000"/>
                  </a:srgbClr>
                </a:solidFill>
                <a:latin typeface="Calibri"/>
              </a:rPr>
              <a:t>Author</a:t>
            </a:r>
          </a:p>
        </p:txBody>
      </p:sp>
      <p:sp>
        <p:nvSpPr>
          <p:cNvPr id="8" name="TextBox 7"/>
          <p:cNvSpPr txBox="1"/>
          <p:nvPr/>
        </p:nvSpPr>
        <p:spPr>
          <a:xfrm>
            <a:off x="4095750" y="1949306"/>
            <a:ext cx="4762500" cy="292388"/>
          </a:xfrm>
          <a:prstGeom prst="rect">
            <a:avLst/>
          </a:prstGeom>
          <a:noFill/>
        </p:spPr>
        <p:txBody>
          <a:bodyPr lIns="91440" tIns="45720" rIns="91440" bIns="45720" rtlCol="0" anchor="ctr">
            <a:spAutoFit/>
          </a:bodyPr>
          <a:lstStyle/>
          <a:p>
            <a:pPr marL="0" marR="0" lvl="0" indent="0" algn="r" fontAlgn="ctr">
              <a:lnSpc>
                <a:spcPct val="100000"/>
              </a:lnSpc>
            </a:pPr>
            <a:r>
              <a:rPr lang="en-US" sz="1300" u="none" spc="0" dirty="0" smtClean="0">
                <a:solidFill>
                  <a:srgbClr val="000000">
                    <a:alpha val="100000"/>
                  </a:srgbClr>
                </a:solidFill>
                <a:latin typeface="Calibri"/>
              </a:rPr>
              <a:t>Tumour Foundation of BC</a:t>
            </a:r>
            <a:endParaRPr lang="en-US" sz="1300" u="none" spc="0" dirty="0">
              <a:solidFill>
                <a:srgbClr val="000000">
                  <a:alpha val="100000"/>
                </a:srgbClr>
              </a:solidFill>
              <a:latin typeface="Calibri"/>
            </a:endParaRPr>
          </a:p>
        </p:txBody>
      </p:sp>
      <p:cxnSp>
        <p:nvCxnSpPr>
          <p:cNvPr id="9" name="Straight Connector 8"/>
          <p:cNvCxnSpPr/>
          <p:nvPr/>
        </p:nvCxnSpPr>
        <p:spPr>
          <a:xfrm>
            <a:off x="285750" y="2381250"/>
            <a:ext cx="8524875" cy="0"/>
          </a:xfrm>
          <a:prstGeom prst="line">
            <a:avLst/>
          </a:prstGeom>
          <a:ln w="12700" cap="flat" cmpd="sng" algn="ctr">
            <a:solidFill>
              <a:srgbClr val="000000">
                <a:alpha val="100000"/>
              </a:srgbClr>
            </a:solidFill>
            <a:prstDash val="solid"/>
            <a:round/>
            <a:headEnd type="none" w="med" len="med"/>
            <a:tailEnd type="none" w="med" len="med"/>
          </a:ln>
        </p:spPr>
      </p:cxnSp>
      <p:pic>
        <p:nvPicPr>
          <p:cNvPr id="10" name="Picture 9"/>
          <p:cNvPicPr>
            <a:picLocks noChangeAspect="1"/>
          </p:cNvPicPr>
          <p:nvPr/>
        </p:nvPicPr>
        <p:blipFill>
          <a:blip r:embed="rId4"/>
          <a:stretch>
            <a:fillRect/>
          </a:stretch>
        </p:blipFill>
        <p:spPr>
          <a:xfrm>
            <a:off x="333375" y="2476500"/>
            <a:ext cx="381000" cy="381000"/>
          </a:xfrm>
          <a:prstGeom prst="rect">
            <a:avLst/>
          </a:prstGeom>
        </p:spPr>
      </p:pic>
      <p:sp>
        <p:nvSpPr>
          <p:cNvPr id="11" name="TextBox 10"/>
          <p:cNvSpPr txBox="1"/>
          <p:nvPr/>
        </p:nvSpPr>
        <p:spPr>
          <a:xfrm>
            <a:off x="762000" y="2476500"/>
            <a:ext cx="2381250" cy="381000"/>
          </a:xfrm>
          <a:prstGeom prst="rect">
            <a:avLst/>
          </a:prstGeom>
          <a:noFill/>
        </p:spPr>
        <p:txBody>
          <a:bodyPr lIns="91440" tIns="45720" rIns="91440" bIns="45720" rtlCol="0" anchor="ctr">
            <a:spAutoFit/>
          </a:bodyPr>
          <a:lstStyle/>
          <a:p>
            <a:pPr marL="0" marR="0" lvl="0" indent="0" algn="l" fontAlgn="ctr">
              <a:lnSpc>
                <a:spcPct val="100000"/>
              </a:lnSpc>
            </a:pPr>
            <a:r>
              <a:rPr lang="en-US" sz="1300" u="none" spc="0">
                <a:solidFill>
                  <a:srgbClr val="000000">
                    <a:alpha val="100000"/>
                  </a:srgbClr>
                </a:solidFill>
                <a:latin typeface="Calibri"/>
              </a:rPr>
              <a:t>Survey language</a:t>
            </a:r>
          </a:p>
        </p:txBody>
      </p:sp>
      <p:sp>
        <p:nvSpPr>
          <p:cNvPr id="12" name="TextBox 11"/>
          <p:cNvSpPr txBox="1"/>
          <p:nvPr/>
        </p:nvSpPr>
        <p:spPr>
          <a:xfrm>
            <a:off x="4095750" y="2476500"/>
            <a:ext cx="4762500" cy="381000"/>
          </a:xfrm>
          <a:prstGeom prst="rect">
            <a:avLst/>
          </a:prstGeom>
          <a:noFill/>
        </p:spPr>
        <p:txBody>
          <a:bodyPr lIns="91440" tIns="45720" rIns="91440" bIns="45720" rtlCol="0" anchor="ctr">
            <a:spAutoFit/>
          </a:bodyPr>
          <a:lstStyle/>
          <a:p>
            <a:pPr marL="0" marR="0" lvl="0" indent="0" algn="r" fontAlgn="ctr">
              <a:lnSpc>
                <a:spcPct val="100000"/>
              </a:lnSpc>
            </a:pPr>
            <a:r>
              <a:rPr lang="en-US" sz="1300" u="none" spc="0">
                <a:solidFill>
                  <a:srgbClr val="000000">
                    <a:alpha val="100000"/>
                  </a:srgbClr>
                </a:solidFill>
                <a:latin typeface="Calibri"/>
              </a:rPr>
              <a:t>en</a:t>
            </a:r>
          </a:p>
        </p:txBody>
      </p:sp>
      <p:pic>
        <p:nvPicPr>
          <p:cNvPr id="13" name="Picture 12"/>
          <p:cNvPicPr>
            <a:picLocks noChangeAspect="1"/>
          </p:cNvPicPr>
          <p:nvPr/>
        </p:nvPicPr>
        <p:blipFill>
          <a:blip r:embed="rId5"/>
          <a:stretch>
            <a:fillRect/>
          </a:stretch>
        </p:blipFill>
        <p:spPr>
          <a:xfrm>
            <a:off x="8334375" y="2590800"/>
            <a:ext cx="190500" cy="152400"/>
          </a:xfrm>
          <a:prstGeom prst="rect">
            <a:avLst/>
          </a:prstGeom>
        </p:spPr>
      </p:pic>
      <p:cxnSp>
        <p:nvCxnSpPr>
          <p:cNvPr id="14" name="Straight Connector 13"/>
          <p:cNvCxnSpPr/>
          <p:nvPr/>
        </p:nvCxnSpPr>
        <p:spPr>
          <a:xfrm>
            <a:off x="285750" y="2952750"/>
            <a:ext cx="8524875" cy="0"/>
          </a:xfrm>
          <a:prstGeom prst="line">
            <a:avLst/>
          </a:prstGeom>
          <a:ln w="12700" cap="flat" cmpd="sng" algn="ctr">
            <a:solidFill>
              <a:srgbClr val="000000">
                <a:alpha val="100000"/>
              </a:srgbClr>
            </a:solidFill>
            <a:prstDash val="solid"/>
            <a:round/>
            <a:headEnd type="none" w="med" len="med"/>
            <a:tailEnd type="none" w="med" len="med"/>
          </a:ln>
        </p:spPr>
      </p:cxnSp>
      <p:pic>
        <p:nvPicPr>
          <p:cNvPr id="15" name="Picture 14"/>
          <p:cNvPicPr>
            <a:picLocks noChangeAspect="1"/>
          </p:cNvPicPr>
          <p:nvPr/>
        </p:nvPicPr>
        <p:blipFill>
          <a:blip r:embed="rId6"/>
          <a:stretch>
            <a:fillRect/>
          </a:stretch>
        </p:blipFill>
        <p:spPr>
          <a:xfrm>
            <a:off x="333375" y="3048000"/>
            <a:ext cx="381000" cy="381000"/>
          </a:xfrm>
          <a:prstGeom prst="rect">
            <a:avLst/>
          </a:prstGeom>
        </p:spPr>
      </p:pic>
      <p:sp>
        <p:nvSpPr>
          <p:cNvPr id="16" name="TextBox 15"/>
          <p:cNvSpPr txBox="1"/>
          <p:nvPr/>
        </p:nvSpPr>
        <p:spPr>
          <a:xfrm>
            <a:off x="762000" y="3048000"/>
            <a:ext cx="2381250" cy="381000"/>
          </a:xfrm>
          <a:prstGeom prst="rect">
            <a:avLst/>
          </a:prstGeom>
          <a:noFill/>
        </p:spPr>
        <p:txBody>
          <a:bodyPr lIns="91440" tIns="45720" rIns="91440" bIns="45720" rtlCol="0" anchor="ctr">
            <a:spAutoFit/>
          </a:bodyPr>
          <a:lstStyle/>
          <a:p>
            <a:pPr marL="0" marR="0" lvl="0" indent="0" algn="l" fontAlgn="ctr">
              <a:lnSpc>
                <a:spcPct val="100000"/>
              </a:lnSpc>
            </a:pPr>
            <a:r>
              <a:rPr lang="en-US" sz="1300" u="none" spc="0">
                <a:solidFill>
                  <a:srgbClr val="000000">
                    <a:alpha val="100000"/>
                  </a:srgbClr>
                </a:solidFill>
                <a:latin typeface="Calibri"/>
              </a:rPr>
              <a:t>Survey URL</a:t>
            </a:r>
          </a:p>
        </p:txBody>
      </p:sp>
      <p:sp>
        <p:nvSpPr>
          <p:cNvPr id="17" name="TextBox 16"/>
          <p:cNvSpPr txBox="1"/>
          <p:nvPr/>
        </p:nvSpPr>
        <p:spPr>
          <a:xfrm>
            <a:off x="4095750" y="3048000"/>
            <a:ext cx="4762500" cy="381000"/>
          </a:xfrm>
          <a:prstGeom prst="rect">
            <a:avLst/>
          </a:prstGeom>
          <a:noFill/>
        </p:spPr>
        <p:txBody>
          <a:bodyPr lIns="91440" tIns="45720" rIns="91440" bIns="45720" rtlCol="0" anchor="ctr">
            <a:spAutoFit/>
          </a:bodyPr>
          <a:lstStyle/>
          <a:p>
            <a:pPr marL="0" marR="0" lvl="0" indent="0" algn="r" fontAlgn="ctr">
              <a:lnSpc>
                <a:spcPct val="100000"/>
              </a:lnSpc>
            </a:pPr>
            <a:r>
              <a:rPr lang="en-US" sz="1300" u="none" spc="0">
                <a:solidFill>
                  <a:srgbClr val="000000">
                    <a:alpha val="100000"/>
                  </a:srgbClr>
                </a:solidFill>
                <a:latin typeface="Calibri"/>
                <a:hlinkClick r:id="rId7"/>
              </a:rPr>
              <a:t>https://www.survio.com/survey/d/F1E4X4H9J5V4B0A4H</a:t>
            </a:r>
          </a:p>
        </p:txBody>
      </p:sp>
      <p:cxnSp>
        <p:nvCxnSpPr>
          <p:cNvPr id="18" name="Straight Connector 17"/>
          <p:cNvCxnSpPr/>
          <p:nvPr/>
        </p:nvCxnSpPr>
        <p:spPr>
          <a:xfrm>
            <a:off x="285750" y="3524250"/>
            <a:ext cx="8524875" cy="0"/>
          </a:xfrm>
          <a:prstGeom prst="line">
            <a:avLst/>
          </a:prstGeom>
          <a:ln w="12700" cap="flat" cmpd="sng" algn="ctr">
            <a:solidFill>
              <a:srgbClr val="000000">
                <a:alpha val="100000"/>
              </a:srgbClr>
            </a:solidFill>
            <a:prstDash val="solid"/>
            <a:round/>
            <a:headEnd type="none" w="med" len="med"/>
            <a:tailEnd type="none" w="med" len="med"/>
          </a:ln>
        </p:spPr>
      </p:cxnSp>
      <p:pic>
        <p:nvPicPr>
          <p:cNvPr id="19" name="Picture 18"/>
          <p:cNvPicPr>
            <a:picLocks noChangeAspect="1"/>
          </p:cNvPicPr>
          <p:nvPr/>
        </p:nvPicPr>
        <p:blipFill>
          <a:blip r:embed="rId8"/>
          <a:stretch>
            <a:fillRect/>
          </a:stretch>
        </p:blipFill>
        <p:spPr>
          <a:xfrm>
            <a:off x="333375" y="3619500"/>
            <a:ext cx="381000" cy="381000"/>
          </a:xfrm>
          <a:prstGeom prst="rect">
            <a:avLst/>
          </a:prstGeom>
        </p:spPr>
      </p:pic>
      <p:sp>
        <p:nvSpPr>
          <p:cNvPr id="20" name="TextBox 19"/>
          <p:cNvSpPr txBox="1"/>
          <p:nvPr/>
        </p:nvSpPr>
        <p:spPr>
          <a:xfrm>
            <a:off x="762000" y="3619500"/>
            <a:ext cx="2381250" cy="381000"/>
          </a:xfrm>
          <a:prstGeom prst="rect">
            <a:avLst/>
          </a:prstGeom>
          <a:noFill/>
        </p:spPr>
        <p:txBody>
          <a:bodyPr lIns="91440" tIns="45720" rIns="91440" bIns="45720" rtlCol="0" anchor="ctr">
            <a:spAutoFit/>
          </a:bodyPr>
          <a:lstStyle/>
          <a:p>
            <a:pPr marL="0" marR="0" lvl="0" indent="0" algn="l" fontAlgn="ctr">
              <a:lnSpc>
                <a:spcPct val="100000"/>
              </a:lnSpc>
            </a:pPr>
            <a:r>
              <a:rPr lang="en-US" sz="1300" u="none" spc="0">
                <a:solidFill>
                  <a:srgbClr val="000000">
                    <a:alpha val="100000"/>
                  </a:srgbClr>
                </a:solidFill>
                <a:latin typeface="Calibri"/>
              </a:rPr>
              <a:t>First response
Last response</a:t>
            </a:r>
          </a:p>
        </p:txBody>
      </p:sp>
      <p:sp>
        <p:nvSpPr>
          <p:cNvPr id="21" name="TextBox 20"/>
          <p:cNvSpPr txBox="1"/>
          <p:nvPr/>
        </p:nvSpPr>
        <p:spPr>
          <a:xfrm>
            <a:off x="4095750" y="3619500"/>
            <a:ext cx="4762500" cy="381000"/>
          </a:xfrm>
          <a:prstGeom prst="rect">
            <a:avLst/>
          </a:prstGeom>
          <a:noFill/>
        </p:spPr>
        <p:txBody>
          <a:bodyPr lIns="91440" tIns="45720" rIns="91440" bIns="45720" rtlCol="0" anchor="ctr">
            <a:spAutoFit/>
          </a:bodyPr>
          <a:lstStyle/>
          <a:p>
            <a:pPr marL="0" marR="0" lvl="0" indent="0" algn="r" fontAlgn="ctr">
              <a:lnSpc>
                <a:spcPct val="100000"/>
              </a:lnSpc>
            </a:pPr>
            <a:r>
              <a:rPr lang="en-US" sz="1300" u="none" spc="0">
                <a:solidFill>
                  <a:srgbClr val="000000">
                    <a:alpha val="100000"/>
                  </a:srgbClr>
                </a:solidFill>
                <a:latin typeface="Calibri"/>
              </a:rPr>
              <a:t>06/10/2020
07/16/2020</a:t>
            </a:r>
          </a:p>
        </p:txBody>
      </p:sp>
      <p:cxnSp>
        <p:nvCxnSpPr>
          <p:cNvPr id="22" name="Straight Connector 21"/>
          <p:cNvCxnSpPr/>
          <p:nvPr/>
        </p:nvCxnSpPr>
        <p:spPr>
          <a:xfrm>
            <a:off x="285750" y="4095750"/>
            <a:ext cx="8524875" cy="0"/>
          </a:xfrm>
          <a:prstGeom prst="line">
            <a:avLst/>
          </a:prstGeom>
          <a:ln w="12700" cap="flat" cmpd="sng" algn="ctr">
            <a:solidFill>
              <a:srgbClr val="000000">
                <a:alpha val="100000"/>
              </a:srgbClr>
            </a:solidFill>
            <a:prstDash val="solid"/>
            <a:round/>
            <a:headEnd type="none" w="med" len="med"/>
            <a:tailEnd type="none" w="med" len="med"/>
          </a:ln>
        </p:spPr>
      </p:cxnSp>
      <p:pic>
        <p:nvPicPr>
          <p:cNvPr id="23" name="Picture 22"/>
          <p:cNvPicPr>
            <a:picLocks noChangeAspect="1"/>
          </p:cNvPicPr>
          <p:nvPr/>
        </p:nvPicPr>
        <p:blipFill>
          <a:blip r:embed="rId9"/>
          <a:stretch>
            <a:fillRect/>
          </a:stretch>
        </p:blipFill>
        <p:spPr>
          <a:xfrm>
            <a:off x="333375" y="4191000"/>
            <a:ext cx="381000" cy="381000"/>
          </a:xfrm>
          <a:prstGeom prst="rect">
            <a:avLst/>
          </a:prstGeom>
        </p:spPr>
      </p:pic>
      <p:sp>
        <p:nvSpPr>
          <p:cNvPr id="24" name="TextBox 23"/>
          <p:cNvSpPr txBox="1"/>
          <p:nvPr/>
        </p:nvSpPr>
        <p:spPr>
          <a:xfrm>
            <a:off x="762000" y="4191000"/>
            <a:ext cx="2381250" cy="381000"/>
          </a:xfrm>
          <a:prstGeom prst="rect">
            <a:avLst/>
          </a:prstGeom>
          <a:noFill/>
        </p:spPr>
        <p:txBody>
          <a:bodyPr lIns="91440" tIns="45720" rIns="91440" bIns="45720" rtlCol="0" anchor="ctr">
            <a:spAutoFit/>
          </a:bodyPr>
          <a:lstStyle/>
          <a:p>
            <a:pPr marL="0" marR="0" lvl="0" indent="0" algn="l" fontAlgn="ctr">
              <a:lnSpc>
                <a:spcPct val="100000"/>
              </a:lnSpc>
            </a:pPr>
            <a:r>
              <a:rPr lang="en-US" sz="1300" u="none" spc="0">
                <a:solidFill>
                  <a:srgbClr val="000000">
                    <a:alpha val="100000"/>
                  </a:srgbClr>
                </a:solidFill>
                <a:latin typeface="Calibri"/>
              </a:rPr>
              <a:t>Duration</a:t>
            </a:r>
          </a:p>
        </p:txBody>
      </p:sp>
      <p:sp>
        <p:nvSpPr>
          <p:cNvPr id="25" name="TextBox 24"/>
          <p:cNvSpPr txBox="1"/>
          <p:nvPr/>
        </p:nvSpPr>
        <p:spPr>
          <a:xfrm>
            <a:off x="4095750" y="4191000"/>
            <a:ext cx="4762500" cy="381000"/>
          </a:xfrm>
          <a:prstGeom prst="rect">
            <a:avLst/>
          </a:prstGeom>
          <a:noFill/>
        </p:spPr>
        <p:txBody>
          <a:bodyPr lIns="91440" tIns="45720" rIns="91440" bIns="45720" rtlCol="0" anchor="ctr">
            <a:spAutoFit/>
          </a:bodyPr>
          <a:lstStyle/>
          <a:p>
            <a:pPr marL="0" marR="0" lvl="0" indent="0" algn="r" fontAlgn="ctr">
              <a:lnSpc>
                <a:spcPct val="100000"/>
              </a:lnSpc>
            </a:pPr>
            <a:r>
              <a:rPr lang="en-US" sz="1300" u="none" spc="0">
                <a:solidFill>
                  <a:srgbClr val="000000">
                    <a:alpha val="100000"/>
                  </a:srgbClr>
                </a:solidFill>
                <a:latin typeface="Calibri"/>
              </a:rPr>
              <a:t>37 days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762125"/>
          <a:chOff x="190500" y="714375"/>
          <a:chExt cx="8953500" cy="1762125"/>
        </a:xfrm>
      </p:grpSpPr>
      <p:sp>
        <p:nvSpPr>
          <p:cNvPr id="4" name="TextBox 3"/>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21336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Once per month or more frequently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Several times per year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About once per year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Less than once or twice every five years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Not in the past five years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Rarely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18.37%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Never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bl>
          </a:graphicData>
        </a:graphic>
      </p:graphicFrame>
      <p:sp>
        <p:nvSpPr>
          <p:cNvPr id="3" name="TextBox 2"/>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How often do you see a medical practitioner about NF? 1/2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571875"/>
          <a:chOff x="190500" y="714375"/>
          <a:chExt cx="8953500" cy="3571875"/>
        </a:xfrm>
      </p:grpSpPr>
      <p:pic>
        <p:nvPicPr>
          <p:cNvPr id="3" name="Picture 2"/>
          <p:cNvPicPr>
            <a:picLocks noChangeAspect="1"/>
          </p:cNvPicPr>
          <p:nvPr/>
        </p:nvPicPr>
        <p:blipFill>
          <a:blip r:embed="rId2"/>
          <a:stretch>
            <a:fillRect/>
          </a:stretch>
        </p:blipFill>
        <p:spPr>
          <a:xfrm>
            <a:off x="285750" y="1428750"/>
            <a:ext cx="8572500" cy="2143125"/>
          </a:xfrm>
          <a:prstGeom prst="rect">
            <a:avLst/>
          </a:prstGeom>
          <a:ln w="9525" cap="flat" cmpd="sng" algn="ctr">
            <a:solidFill>
              <a:srgbClr val="000000">
                <a:alpha val="100000"/>
              </a:srgbClr>
            </a:solidFill>
            <a:prstDash val="solid"/>
            <a:round/>
            <a:headEnd type="none" w="med" len="med"/>
            <a:tailEnd type="none" w="med" len="med"/>
          </a:ln>
        </p:spPr>
      </p:pic>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How often do you see a medical practitioner about NF? 2/2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762125"/>
          <a:chOff x="190500" y="714375"/>
          <a:chExt cx="8953500" cy="1762125"/>
        </a:xfrm>
      </p:grpSpPr>
      <p:sp>
        <p:nvSpPr>
          <p:cNvPr id="4" name="TextBox 3"/>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Multiple choice, answers 49x, unanswered 3x</a:t>
            </a:r>
          </a:p>
        </p:txBody>
      </p:sp>
      <p:graphicFrame>
        <p:nvGraphicFramePr>
          <p:cNvPr id="2" name="Table 1"/>
          <p:cNvGraphicFramePr>
            <a:graphicFrameLocks noGrp="1"/>
          </p:cNvGraphicFramePr>
          <p:nvPr/>
        </p:nvGraphicFramePr>
        <p:xfrm>
          <a:off x="285750" y="1428750"/>
          <a:ext cx="8572500" cy="241554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In my own community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77.55%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Travel to major centre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36.73%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Travel outside province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Travel outside Canada</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Access online medical care within province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Access online medical care outside province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l" fontAlgn="base">
                        <a:lnSpc>
                          <a:spcPct val="100000"/>
                        </a:lnSpc>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Access online medical care outside Canada</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l" fontAlgn="base">
                        <a:lnSpc>
                          <a:spcPct val="100000"/>
                        </a:lnSpc>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do not receive medical care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6.12%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sp>
        <p:nvSpPr>
          <p:cNvPr id="3" name="TextBox 2"/>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Where do you receive your medical care? 1/2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829050"/>
          <a:chOff x="190500" y="714375"/>
          <a:chExt cx="8953500" cy="3829050"/>
        </a:xfrm>
      </p:grpSpPr>
      <p:pic>
        <p:nvPicPr>
          <p:cNvPr id="3" name="Picture 2"/>
          <p:cNvPicPr>
            <a:picLocks noChangeAspect="1"/>
          </p:cNvPicPr>
          <p:nvPr/>
        </p:nvPicPr>
        <p:blipFill>
          <a:blip r:embed="rId2"/>
          <a:stretch>
            <a:fillRect/>
          </a:stretch>
        </p:blipFill>
        <p:spPr>
          <a:xfrm>
            <a:off x="285750" y="1428750"/>
            <a:ext cx="8572500" cy="2400300"/>
          </a:xfrm>
          <a:prstGeom prst="rect">
            <a:avLst/>
          </a:prstGeom>
          <a:ln w="9525" cap="flat" cmpd="sng" algn="ctr">
            <a:solidFill>
              <a:srgbClr val="000000">
                <a:alpha val="100000"/>
              </a:srgbClr>
            </a:solidFill>
            <a:prstDash val="solid"/>
            <a:round/>
            <a:headEnd type="none" w="med" len="med"/>
            <a:tailEnd type="none" w="med" len="med"/>
          </a:ln>
        </p:spPr>
      </p:pic>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Where do you receive your medical care? 2/2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657725"/>
          <a:chOff x="190500" y="714375"/>
          <a:chExt cx="8953500" cy="4657725"/>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16002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Less than 2 hours/month</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65.31%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Less than 6 hours/month</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Less than 10 hours/month</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Less than 15 hours/month</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More than 16 hours/month</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8.16%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3028950"/>
            <a:ext cx="8572500" cy="1628775"/>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000" b="1" u="none" spc="0">
                <a:solidFill>
                  <a:srgbClr val="000000">
                    <a:alpha val="100000"/>
                  </a:srgbClr>
                </a:solidFill>
                <a:latin typeface="Calibri"/>
              </a:rPr>
              <a:t>On average, approximately how many hours per month do you spend managing NF care (including travel to and from appointments, speaking with specialists about medical and education issues related to NF, undertaking personal research)?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762125"/>
          <a:chOff x="190500" y="714375"/>
          <a:chExt cx="8953500" cy="1762125"/>
        </a:xfrm>
      </p:grpSpPr>
      <p:sp>
        <p:nvSpPr>
          <p:cNvPr id="4" name="TextBox 3"/>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Multiple choice, answers 49x, unanswered 3x</a:t>
            </a:r>
          </a:p>
        </p:txBody>
      </p:sp>
      <p:graphicFrame>
        <p:nvGraphicFramePr>
          <p:cNvPr id="2" name="Table 1"/>
          <p:cNvGraphicFramePr>
            <a:graphicFrameLocks noGrp="1"/>
          </p:cNvGraphicFramePr>
          <p:nvPr/>
        </p:nvGraphicFramePr>
        <p:xfrm>
          <a:off x="285750" y="1428750"/>
          <a:ext cx="8572500" cy="347472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Bone Deformities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16.33%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Bone Fragility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8.16%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Deafness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Ependymoma</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Facial Paralysis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6.12%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Headaches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42.86%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Hearing Loss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Hypertension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8.16%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Internal Tumours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59.18%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Itching</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44.9%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Learning Differences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53.06%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Limb Loss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l" fontAlgn="base">
                        <a:lnSpc>
                          <a:spcPct val="100000"/>
                        </a:lnSpc>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sp>
        <p:nvSpPr>
          <p:cNvPr id="3" name="TextBox 2"/>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How do you believe your health is most affected by NF? 1/3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190625"/>
          <a:chOff x="190500" y="714375"/>
          <a:chExt cx="8953500" cy="1190625"/>
        </a:xfrm>
      </p:grpSpPr>
      <p:graphicFrame>
        <p:nvGraphicFramePr>
          <p:cNvPr id="3" name="Table 2"/>
          <p:cNvGraphicFramePr>
            <a:graphicFrameLocks noGrp="1"/>
          </p:cNvGraphicFramePr>
          <p:nvPr/>
        </p:nvGraphicFramePr>
        <p:xfrm>
          <a:off x="285750" y="1143000"/>
          <a:ext cx="8572500" cy="34671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Meningiomas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Pain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Peripheral Nerve Tumour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22.45%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Plexiform Tumours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38.78%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Problems with Balance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32.65%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Scoliosis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24.49%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Seizures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Skin Tumours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Speech Difficulties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36.73%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Spinal Core Compression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12.24%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Schwannoma Tumours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8.16%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Vision Loss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24.49%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Other - please 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bl>
          </a:graphicData>
        </a:graphic>
      </p:graphicFrame>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How do you believe your health is most affected by NF? 2/3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7915275"/>
          <a:chOff x="190500" y="714375"/>
          <a:chExt cx="8953500" cy="7915275"/>
        </a:xfrm>
      </p:grpSpPr>
      <p:pic>
        <p:nvPicPr>
          <p:cNvPr id="3" name="Picture 2"/>
          <p:cNvPicPr>
            <a:picLocks noChangeAspect="1"/>
          </p:cNvPicPr>
          <p:nvPr/>
        </p:nvPicPr>
        <p:blipFill>
          <a:blip r:embed="rId2"/>
          <a:stretch>
            <a:fillRect/>
          </a:stretch>
        </p:blipFill>
        <p:spPr>
          <a:xfrm>
            <a:off x="285750" y="1143000"/>
            <a:ext cx="8572500" cy="6772275"/>
          </a:xfrm>
          <a:prstGeom prst="rect">
            <a:avLst/>
          </a:prstGeom>
          <a:ln w="9525" cap="flat" cmpd="sng" algn="ctr">
            <a:solidFill>
              <a:srgbClr val="000000">
                <a:alpha val="100000"/>
              </a:srgbClr>
            </a:solidFill>
            <a:prstDash val="solid"/>
            <a:round/>
            <a:headEnd type="none" w="med" len="med"/>
            <a:tailEnd type="none" w="med" len="med"/>
          </a:ln>
        </p:spPr>
      </p:pic>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How do you believe your health is most affected by NF? 3/3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762125"/>
          <a:chOff x="190500" y="714375"/>
          <a:chExt cx="8953500" cy="1762125"/>
        </a:xfrm>
      </p:grpSpPr>
      <p:sp>
        <p:nvSpPr>
          <p:cNvPr id="4" name="TextBox 3"/>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Multiple choice, answers 49x, unanswered 3x</a:t>
            </a:r>
          </a:p>
        </p:txBody>
      </p:sp>
      <p:graphicFrame>
        <p:nvGraphicFramePr>
          <p:cNvPr id="2" name="Table 1"/>
          <p:cNvGraphicFramePr>
            <a:graphicFrameLocks noGrp="1"/>
          </p:cNvGraphicFramePr>
          <p:nvPr/>
        </p:nvGraphicFramePr>
        <p:xfrm>
          <a:off x="285750" y="1428750"/>
          <a:ext cx="8572500" cy="30099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Imaging (MRI, xray, etc.)</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87.76%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Surgery (please indicate for which symptoms in the "Other" answer)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57.14%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Chemotherapy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12.24%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Pharmaceuticals intended for pain management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Pharmaceuticals intended for management of NF symptoms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8.16%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Pharmaceuticals intended to reduce tumour growth</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Physical Therapy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26.53%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Radiation Therapy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Speech Therapy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36.73%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Other - please 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59.18%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sp>
        <p:nvSpPr>
          <p:cNvPr id="3" name="TextBox 2"/>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What types of care have you accessed in order to treat or manage your NF symptoms? 1/2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4343400"/>
          <a:chOff x="190500" y="714375"/>
          <a:chExt cx="8953500" cy="4343400"/>
        </a:xfrm>
      </p:grpSpPr>
      <p:pic>
        <p:nvPicPr>
          <p:cNvPr id="3" name="Picture 2"/>
          <p:cNvPicPr>
            <a:picLocks noChangeAspect="1"/>
          </p:cNvPicPr>
          <p:nvPr/>
        </p:nvPicPr>
        <p:blipFill>
          <a:blip r:embed="rId2"/>
          <a:stretch>
            <a:fillRect/>
          </a:stretch>
        </p:blipFill>
        <p:spPr>
          <a:xfrm>
            <a:off x="285750" y="1428750"/>
            <a:ext cx="8572500" cy="2914650"/>
          </a:xfrm>
          <a:prstGeom prst="rect">
            <a:avLst/>
          </a:prstGeom>
          <a:ln w="9525" cap="flat" cmpd="sng" algn="ctr">
            <a:solidFill>
              <a:srgbClr val="000000">
                <a:alpha val="100000"/>
              </a:srgbClr>
            </a:solidFill>
            <a:prstDash val="solid"/>
            <a:round/>
            <a:headEnd type="none" w="med" len="med"/>
            <a:tailEnd type="none" w="med" len="med"/>
          </a:ln>
        </p:spPr>
      </p:pic>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What types of care have you accessed in order to treat or manage your NF symptoms? 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666750"/>
          <a:ext cx="8810625" cy="4572000"/>
          <a:chOff x="190500" y="666750"/>
          <a:chExt cx="8810625" cy="4572000"/>
        </a:xfrm>
      </p:grpSpPr>
      <p:sp>
        <p:nvSpPr>
          <p:cNvPr id="18" name="TextBox 17"/>
          <p:cNvSpPr txBox="1"/>
          <p:nvPr/>
        </p:nvSpPr>
        <p:spPr>
          <a:xfrm>
            <a:off x="285750" y="666750"/>
            <a:ext cx="6191250" cy="381000"/>
          </a:xfrm>
          <a:prstGeom prst="rect">
            <a:avLst/>
          </a:prstGeom>
          <a:noFill/>
        </p:spPr>
        <p:txBody>
          <a:bodyPr lIns="91440" tIns="45720" rIns="91440" bIns="45720" rtlCol="0">
            <a:spAutoFit/>
          </a:bodyPr>
          <a:lstStyle/>
          <a:p>
            <a:pPr marL="0" marR="0" lvl="0" indent="0" algn="l" fontAlgn="base">
              <a:lnSpc>
                <a:spcPct val="100000"/>
              </a:lnSpc>
            </a:pPr>
            <a:r>
              <a:rPr lang="en-US" sz="2000" b="1" u="none" spc="0">
                <a:solidFill>
                  <a:srgbClr val="000000">
                    <a:alpha val="100000"/>
                  </a:srgbClr>
                </a:solidFill>
                <a:latin typeface="Calibri"/>
              </a:rPr>
              <a:t>Survey visits</a:t>
            </a:r>
          </a:p>
        </p:txBody>
      </p:sp>
      <p:sp>
        <p:nvSpPr>
          <p:cNvPr id="2" name="TextBox 1"/>
          <p:cNvSpPr txBox="1"/>
          <p:nvPr/>
        </p:nvSpPr>
        <p:spPr>
          <a:xfrm>
            <a:off x="590550" y="1428750"/>
            <a:ext cx="1238250" cy="476250"/>
          </a:xfrm>
          <a:prstGeom prst="rect">
            <a:avLst/>
          </a:prstGeom>
          <a:noFill/>
        </p:spPr>
        <p:txBody>
          <a:bodyPr lIns="91440" tIns="45720" rIns="91440" bIns="45720" rtlCol="0">
            <a:spAutoFit/>
          </a:bodyPr>
          <a:lstStyle/>
          <a:p>
            <a:pPr marL="0" marR="0" lvl="0" indent="0" algn="ctr" fontAlgn="base">
              <a:lnSpc>
                <a:spcPct val="100000"/>
              </a:lnSpc>
            </a:pPr>
            <a:r>
              <a:rPr lang="en-US" sz="3100" u="none" spc="-200">
                <a:solidFill>
                  <a:srgbClr val="000000">
                    <a:alpha val="100000"/>
                  </a:srgbClr>
                </a:solidFill>
                <a:latin typeface="Calibri"/>
              </a:rPr>
              <a:t>134</a:t>
            </a:r>
          </a:p>
        </p:txBody>
      </p:sp>
      <p:sp>
        <p:nvSpPr>
          <p:cNvPr id="3" name="TextBox 2"/>
          <p:cNvSpPr txBox="1"/>
          <p:nvPr/>
        </p:nvSpPr>
        <p:spPr>
          <a:xfrm>
            <a:off x="523875" y="1905000"/>
            <a:ext cx="1428750" cy="476250"/>
          </a:xfrm>
          <a:prstGeom prst="rect">
            <a:avLst/>
          </a:prstGeom>
          <a:noFill/>
        </p:spPr>
        <p:txBody>
          <a:bodyPr lIns="91440" tIns="45720" rIns="91440" bIns="45720" rtlCol="0">
            <a:spAutoFit/>
          </a:bodyPr>
          <a:lstStyle/>
          <a:p>
            <a:pPr marL="0" marR="0" lvl="0" indent="0" algn="ctr" fontAlgn="base">
              <a:lnSpc>
                <a:spcPct val="100000"/>
              </a:lnSpc>
            </a:pPr>
            <a:r>
              <a:rPr lang="en-US" sz="1300" u="none" spc="-100">
                <a:solidFill>
                  <a:srgbClr val="000000">
                    <a:alpha val="100000"/>
                  </a:srgbClr>
                </a:solidFill>
                <a:latin typeface="Calibri"/>
              </a:rPr>
              <a:t>Total visits</a:t>
            </a:r>
          </a:p>
        </p:txBody>
      </p:sp>
      <p:sp>
        <p:nvSpPr>
          <p:cNvPr id="4" name="TextBox 3"/>
          <p:cNvSpPr txBox="1"/>
          <p:nvPr/>
        </p:nvSpPr>
        <p:spPr>
          <a:xfrm>
            <a:off x="2162175" y="1428750"/>
            <a:ext cx="1238250" cy="476250"/>
          </a:xfrm>
          <a:prstGeom prst="rect">
            <a:avLst/>
          </a:prstGeom>
          <a:noFill/>
        </p:spPr>
        <p:txBody>
          <a:bodyPr lIns="91440" tIns="45720" rIns="91440" bIns="45720" rtlCol="0">
            <a:spAutoFit/>
          </a:bodyPr>
          <a:lstStyle/>
          <a:p>
            <a:pPr marL="0" marR="0" lvl="0" indent="0" algn="ctr" fontAlgn="base">
              <a:lnSpc>
                <a:spcPct val="100000"/>
              </a:lnSpc>
            </a:pPr>
            <a:r>
              <a:rPr lang="en-US" sz="3100" u="none" spc="-200">
                <a:solidFill>
                  <a:srgbClr val="000000">
                    <a:alpha val="100000"/>
                  </a:srgbClr>
                </a:solidFill>
                <a:latin typeface="Calibri"/>
              </a:rPr>
              <a:t>52</a:t>
            </a:r>
          </a:p>
        </p:txBody>
      </p:sp>
      <p:sp>
        <p:nvSpPr>
          <p:cNvPr id="5" name="TextBox 4"/>
          <p:cNvSpPr txBox="1"/>
          <p:nvPr/>
        </p:nvSpPr>
        <p:spPr>
          <a:xfrm>
            <a:off x="2095500" y="1905000"/>
            <a:ext cx="1428750" cy="476250"/>
          </a:xfrm>
          <a:prstGeom prst="rect">
            <a:avLst/>
          </a:prstGeom>
          <a:noFill/>
        </p:spPr>
        <p:txBody>
          <a:bodyPr lIns="91440" tIns="45720" rIns="91440" bIns="45720" rtlCol="0">
            <a:spAutoFit/>
          </a:bodyPr>
          <a:lstStyle/>
          <a:p>
            <a:pPr marL="0" marR="0" lvl="0" indent="0" algn="ctr" fontAlgn="base">
              <a:lnSpc>
                <a:spcPct val="100000"/>
              </a:lnSpc>
            </a:pPr>
            <a:r>
              <a:rPr lang="en-US" sz="1300" u="none" spc="-100">
                <a:solidFill>
                  <a:srgbClr val="000000">
                    <a:alpha val="100000"/>
                  </a:srgbClr>
                </a:solidFill>
                <a:latin typeface="Calibri"/>
              </a:rPr>
              <a:t>Total completed</a:t>
            </a:r>
          </a:p>
        </p:txBody>
      </p:sp>
      <p:sp>
        <p:nvSpPr>
          <p:cNvPr id="6" name="TextBox 5"/>
          <p:cNvSpPr txBox="1"/>
          <p:nvPr/>
        </p:nvSpPr>
        <p:spPr>
          <a:xfrm>
            <a:off x="3733800" y="1428750"/>
            <a:ext cx="1238250" cy="476250"/>
          </a:xfrm>
          <a:prstGeom prst="rect">
            <a:avLst/>
          </a:prstGeom>
          <a:noFill/>
        </p:spPr>
        <p:txBody>
          <a:bodyPr lIns="91440" tIns="45720" rIns="91440" bIns="45720" rtlCol="0">
            <a:spAutoFit/>
          </a:bodyPr>
          <a:lstStyle/>
          <a:p>
            <a:pPr marL="0" marR="0" lvl="0" indent="0" algn="ctr" fontAlgn="base">
              <a:lnSpc>
                <a:spcPct val="100000"/>
              </a:lnSpc>
            </a:pPr>
            <a:r>
              <a:rPr lang="en-US" sz="3100" u="none" spc="-200">
                <a:solidFill>
                  <a:srgbClr val="000000">
                    <a:alpha val="100000"/>
                  </a:srgbClr>
                </a:solidFill>
                <a:latin typeface="Calibri"/>
              </a:rPr>
              <a:t>0</a:t>
            </a:r>
          </a:p>
        </p:txBody>
      </p:sp>
      <p:sp>
        <p:nvSpPr>
          <p:cNvPr id="7" name="TextBox 6"/>
          <p:cNvSpPr txBox="1"/>
          <p:nvPr/>
        </p:nvSpPr>
        <p:spPr>
          <a:xfrm>
            <a:off x="3667125" y="1905000"/>
            <a:ext cx="1428750" cy="476250"/>
          </a:xfrm>
          <a:prstGeom prst="rect">
            <a:avLst/>
          </a:prstGeom>
          <a:noFill/>
        </p:spPr>
        <p:txBody>
          <a:bodyPr lIns="91440" tIns="45720" rIns="91440" bIns="45720" rtlCol="0">
            <a:spAutoFit/>
          </a:bodyPr>
          <a:lstStyle/>
          <a:p>
            <a:pPr marL="0" marR="0" lvl="0" indent="0" algn="ctr" fontAlgn="base">
              <a:lnSpc>
                <a:spcPct val="100000"/>
              </a:lnSpc>
            </a:pPr>
            <a:r>
              <a:rPr lang="en-US" sz="1300" u="none" spc="-100">
                <a:solidFill>
                  <a:srgbClr val="000000">
                    <a:alpha val="100000"/>
                  </a:srgbClr>
                </a:solidFill>
                <a:latin typeface="Calibri"/>
              </a:rPr>
              <a:t>Total unfinished</a:t>
            </a:r>
          </a:p>
        </p:txBody>
      </p:sp>
      <p:sp>
        <p:nvSpPr>
          <p:cNvPr id="8" name="TextBox 7"/>
          <p:cNvSpPr txBox="1"/>
          <p:nvPr/>
        </p:nvSpPr>
        <p:spPr>
          <a:xfrm>
            <a:off x="5305425" y="1428750"/>
            <a:ext cx="1238250" cy="476250"/>
          </a:xfrm>
          <a:prstGeom prst="rect">
            <a:avLst/>
          </a:prstGeom>
          <a:noFill/>
        </p:spPr>
        <p:txBody>
          <a:bodyPr lIns="91440" tIns="45720" rIns="91440" bIns="45720" rtlCol="0">
            <a:spAutoFit/>
          </a:bodyPr>
          <a:lstStyle/>
          <a:p>
            <a:pPr marL="0" marR="0" lvl="0" indent="0" algn="ctr" fontAlgn="base">
              <a:lnSpc>
                <a:spcPct val="100000"/>
              </a:lnSpc>
            </a:pPr>
            <a:r>
              <a:rPr lang="en-US" sz="3100" u="none" spc="-200">
                <a:solidFill>
                  <a:srgbClr val="000000">
                    <a:alpha val="100000"/>
                  </a:srgbClr>
                </a:solidFill>
                <a:latin typeface="Calibri"/>
              </a:rPr>
              <a:t>74</a:t>
            </a:r>
          </a:p>
        </p:txBody>
      </p:sp>
      <p:sp>
        <p:nvSpPr>
          <p:cNvPr id="9" name="TextBox 8"/>
          <p:cNvSpPr txBox="1"/>
          <p:nvPr/>
        </p:nvSpPr>
        <p:spPr>
          <a:xfrm>
            <a:off x="5238750" y="1905000"/>
            <a:ext cx="1428750" cy="476250"/>
          </a:xfrm>
          <a:prstGeom prst="rect">
            <a:avLst/>
          </a:prstGeom>
          <a:noFill/>
        </p:spPr>
        <p:txBody>
          <a:bodyPr lIns="91440" tIns="45720" rIns="91440" bIns="45720" rtlCol="0">
            <a:spAutoFit/>
          </a:bodyPr>
          <a:lstStyle/>
          <a:p>
            <a:pPr marL="0" marR="0" lvl="0" indent="0" algn="ctr" fontAlgn="base">
              <a:lnSpc>
                <a:spcPct val="100000"/>
              </a:lnSpc>
            </a:pPr>
            <a:r>
              <a:rPr lang="en-US" sz="1300" u="none" spc="-100">
                <a:solidFill>
                  <a:srgbClr val="000000">
                    <a:alpha val="100000"/>
                  </a:srgbClr>
                </a:solidFill>
                <a:latin typeface="Calibri"/>
              </a:rPr>
              <a:t>Displayed only</a:t>
            </a:r>
          </a:p>
        </p:txBody>
      </p:sp>
      <p:sp>
        <p:nvSpPr>
          <p:cNvPr id="10" name="TextBox 9"/>
          <p:cNvSpPr txBox="1"/>
          <p:nvPr/>
        </p:nvSpPr>
        <p:spPr>
          <a:xfrm>
            <a:off x="6877050" y="1428750"/>
            <a:ext cx="1238250" cy="476250"/>
          </a:xfrm>
          <a:prstGeom prst="rect">
            <a:avLst/>
          </a:prstGeom>
          <a:noFill/>
        </p:spPr>
        <p:txBody>
          <a:bodyPr lIns="91440" tIns="45720" rIns="91440" bIns="45720" rtlCol="0">
            <a:spAutoFit/>
          </a:bodyPr>
          <a:lstStyle/>
          <a:p>
            <a:pPr marL="0" marR="0" lvl="0" indent="0" algn="ctr" fontAlgn="base">
              <a:lnSpc>
                <a:spcPct val="100000"/>
              </a:lnSpc>
            </a:pPr>
            <a:r>
              <a:rPr lang="en-US" sz="3100" u="none" spc="-200">
                <a:solidFill>
                  <a:srgbClr val="49A33F">
                    <a:alpha val="100000"/>
                  </a:srgbClr>
                </a:solidFill>
                <a:latin typeface="Calibri"/>
              </a:rPr>
              <a:t>38.8%</a:t>
            </a:r>
          </a:p>
        </p:txBody>
      </p:sp>
      <p:sp>
        <p:nvSpPr>
          <p:cNvPr id="11" name="TextBox 10"/>
          <p:cNvSpPr txBox="1"/>
          <p:nvPr/>
        </p:nvSpPr>
        <p:spPr>
          <a:xfrm>
            <a:off x="6810375" y="1905000"/>
            <a:ext cx="1428750" cy="476250"/>
          </a:xfrm>
          <a:prstGeom prst="rect">
            <a:avLst/>
          </a:prstGeom>
          <a:noFill/>
        </p:spPr>
        <p:txBody>
          <a:bodyPr lIns="91440" tIns="45720" rIns="91440" bIns="45720" rtlCol="0">
            <a:spAutoFit/>
          </a:bodyPr>
          <a:lstStyle/>
          <a:p>
            <a:pPr marL="0" marR="0" lvl="0" indent="0" algn="ctr" fontAlgn="base">
              <a:lnSpc>
                <a:spcPct val="100000"/>
              </a:lnSpc>
            </a:pPr>
            <a:r>
              <a:rPr lang="en-US" sz="1300" u="none" spc="-100">
                <a:solidFill>
                  <a:srgbClr val="49A33F">
                    <a:alpha val="100000"/>
                  </a:srgbClr>
                </a:solidFill>
                <a:latin typeface="Calibri"/>
              </a:rPr>
              <a:t>Overall completion rate</a:t>
            </a:r>
          </a:p>
        </p:txBody>
      </p:sp>
      <p:sp>
        <p:nvSpPr>
          <p:cNvPr id="12" name="TextBox 11"/>
          <p:cNvSpPr txBox="1"/>
          <p:nvPr/>
        </p:nvSpPr>
        <p:spPr>
          <a:xfrm>
            <a:off x="190500" y="2571750"/>
            <a:ext cx="4286250" cy="285750"/>
          </a:xfrm>
          <a:prstGeom prst="rect">
            <a:avLst/>
          </a:prstGeom>
          <a:noFill/>
        </p:spPr>
        <p:txBody>
          <a:bodyPr lIns="91440" tIns="45720" rIns="91440" bIns="45720" rtlCol="0">
            <a:spAutoFit/>
          </a:bodyPr>
          <a:lstStyle/>
          <a:p>
            <a:pPr marL="0" marR="0" lvl="0" indent="0" algn="l" fontAlgn="base">
              <a:lnSpc>
                <a:spcPct val="100000"/>
              </a:lnSpc>
            </a:pPr>
            <a:r>
              <a:rPr lang="en-US" sz="1300" u="none" spc="0">
                <a:solidFill>
                  <a:srgbClr val="000000">
                    <a:alpha val="100000"/>
                  </a:srgbClr>
                </a:solidFill>
                <a:latin typeface="Calibri"/>
              </a:rPr>
              <a:t>Visit History (06/10/2020 - 07/16/2020)</a:t>
            </a:r>
          </a:p>
        </p:txBody>
      </p:sp>
      <p:pic>
        <p:nvPicPr>
          <p:cNvPr id="13" name="Picture 12"/>
          <p:cNvPicPr>
            <a:picLocks noChangeAspect="1"/>
          </p:cNvPicPr>
          <p:nvPr/>
        </p:nvPicPr>
        <p:blipFill>
          <a:blip r:embed="rId2"/>
          <a:stretch>
            <a:fillRect/>
          </a:stretch>
        </p:blipFill>
        <p:spPr>
          <a:xfrm>
            <a:off x="238125" y="2857500"/>
            <a:ext cx="8572500" cy="1657350"/>
          </a:xfrm>
          <a:prstGeom prst="rect">
            <a:avLst/>
          </a:prstGeom>
        </p:spPr>
      </p:pic>
      <p:pic>
        <p:nvPicPr>
          <p:cNvPr id="14" name="Picture 13"/>
          <p:cNvPicPr>
            <a:picLocks noChangeAspect="1"/>
          </p:cNvPicPr>
          <p:nvPr/>
        </p:nvPicPr>
        <p:blipFill>
          <a:blip r:embed="rId3"/>
          <a:stretch>
            <a:fillRect/>
          </a:stretch>
        </p:blipFill>
        <p:spPr>
          <a:xfrm>
            <a:off x="381000" y="4429125"/>
            <a:ext cx="123825" cy="104775"/>
          </a:xfrm>
          <a:prstGeom prst="rect">
            <a:avLst/>
          </a:prstGeom>
        </p:spPr>
      </p:pic>
      <p:sp>
        <p:nvSpPr>
          <p:cNvPr id="15" name="TextBox 14"/>
          <p:cNvSpPr txBox="1"/>
          <p:nvPr/>
        </p:nvSpPr>
        <p:spPr>
          <a:xfrm>
            <a:off x="476250" y="4381500"/>
            <a:ext cx="1905000" cy="190500"/>
          </a:xfrm>
          <a:prstGeom prst="rect">
            <a:avLst/>
          </a:prstGeom>
          <a:noFill/>
        </p:spPr>
        <p:txBody>
          <a:bodyPr lIns="91440" tIns="45720" rIns="91440" bIns="45720" rtlCol="0">
            <a:spAutoFit/>
          </a:bodyPr>
          <a:lstStyle/>
          <a:p>
            <a:pPr marL="0" marR="0" lvl="0" indent="0" algn="l" fontAlgn="base">
              <a:lnSpc>
                <a:spcPct val="100000"/>
              </a:lnSpc>
            </a:pPr>
            <a:r>
              <a:rPr lang="en-US" sz="1000" u="none" spc="0">
                <a:solidFill>
                  <a:srgbClr val="000000">
                    <a:alpha val="100000"/>
                  </a:srgbClr>
                </a:solidFill>
                <a:latin typeface="Calibri"/>
              </a:rPr>
              <a:t>Total visits (134)</a:t>
            </a:r>
          </a:p>
        </p:txBody>
      </p:sp>
      <p:pic>
        <p:nvPicPr>
          <p:cNvPr id="16" name="Picture 15"/>
          <p:cNvPicPr>
            <a:picLocks noChangeAspect="1"/>
          </p:cNvPicPr>
          <p:nvPr/>
        </p:nvPicPr>
        <p:blipFill>
          <a:blip r:embed="rId4"/>
          <a:stretch>
            <a:fillRect/>
          </a:stretch>
        </p:blipFill>
        <p:spPr>
          <a:xfrm>
            <a:off x="1905000" y="4429125"/>
            <a:ext cx="123825" cy="104775"/>
          </a:xfrm>
          <a:prstGeom prst="rect">
            <a:avLst/>
          </a:prstGeom>
        </p:spPr>
      </p:pic>
      <p:sp>
        <p:nvSpPr>
          <p:cNvPr id="17" name="TextBox 16"/>
          <p:cNvSpPr txBox="1"/>
          <p:nvPr/>
        </p:nvSpPr>
        <p:spPr>
          <a:xfrm>
            <a:off x="2000250" y="4381500"/>
            <a:ext cx="1905000" cy="190500"/>
          </a:xfrm>
          <a:prstGeom prst="rect">
            <a:avLst/>
          </a:prstGeom>
          <a:noFill/>
        </p:spPr>
        <p:txBody>
          <a:bodyPr lIns="91440" tIns="45720" rIns="91440" bIns="45720" rtlCol="0">
            <a:spAutoFit/>
          </a:bodyPr>
          <a:lstStyle/>
          <a:p>
            <a:pPr marL="0" marR="0" lvl="0" indent="0" algn="l" fontAlgn="base">
              <a:lnSpc>
                <a:spcPct val="100000"/>
              </a:lnSpc>
            </a:pPr>
            <a:r>
              <a:rPr lang="en-US" sz="1000" u="none" spc="0">
                <a:solidFill>
                  <a:srgbClr val="000000">
                    <a:alpha val="100000"/>
                  </a:srgbClr>
                </a:solidFill>
                <a:latin typeface="Calibri"/>
              </a:rPr>
              <a:t>Total completed (52)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086100"/>
          <a:chOff x="190500" y="714375"/>
          <a:chExt cx="8953500" cy="30861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8382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77.55%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Yes - please list the trials or studies you have been involved in.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22.45%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228850"/>
            <a:ext cx="8572500" cy="8572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Have you participated in clinical trials or research studies for NF?</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609975"/>
          <a:chOff x="190500" y="714375"/>
          <a:chExt cx="8953500" cy="3609975"/>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10668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Yes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65.31%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Maybe - add text to explain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30.61%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495550"/>
            <a:ext cx="8572500" cy="1114425"/>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Would you participate in a clinical trial if one was available to you?</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762125"/>
          <a:chOff x="190500" y="714375"/>
          <a:chExt cx="8953500" cy="1762125"/>
        </a:xfrm>
      </p:grpSpPr>
      <p:sp>
        <p:nvSpPr>
          <p:cNvPr id="4" name="TextBox 3"/>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Multiple choice, answers 49x, unanswered 3x</a:t>
            </a:r>
          </a:p>
        </p:txBody>
      </p:sp>
      <p:graphicFrame>
        <p:nvGraphicFramePr>
          <p:cNvPr id="2" name="Table 1"/>
          <p:cNvGraphicFramePr>
            <a:graphicFrameLocks noGrp="1"/>
          </p:cNvGraphicFramePr>
          <p:nvPr/>
        </p:nvGraphicFramePr>
        <p:xfrm>
          <a:off x="285750" y="1428750"/>
          <a:ext cx="8572500" cy="34671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Lack of professionals who understand the disorder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59.18%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Lack of coordinated care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48.98%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Lack of access to psychologist or counsellor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16.33%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Lack of education supports for learning differences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36.73%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Difficulties getting a job</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12.24%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Lack of information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24.49%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Lack of family support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8.16%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Lack of support from friends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Lack of public awareness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65.31%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Social isolation/stigma</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34.69%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Depression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36.73%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Anxiety of living with uncertainty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sp>
        <p:nvSpPr>
          <p:cNvPr id="3" name="TextBox 2"/>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What are your biggest challenges related to living with NF? 1/3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1190625"/>
          <a:chOff x="190500" y="714375"/>
          <a:chExt cx="8953500" cy="1190625"/>
        </a:xfrm>
      </p:grpSpPr>
      <p:graphicFrame>
        <p:nvGraphicFramePr>
          <p:cNvPr id="3" name="Table 2"/>
          <p:cNvGraphicFramePr>
            <a:graphicFrameLocks noGrp="1"/>
          </p:cNvGraphicFramePr>
          <p:nvPr/>
        </p:nvGraphicFramePr>
        <p:xfrm>
          <a:off x="285750" y="1143000"/>
          <a:ext cx="8572500" cy="5334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Other - please describe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20.41%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don't have any challenges related to living with NF</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6.12%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What are your biggest challenges related to living with NF? 2/3</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5086350"/>
          <a:chOff x="190500" y="714375"/>
          <a:chExt cx="8953500" cy="5086350"/>
        </a:xfrm>
      </p:grpSpPr>
      <p:pic>
        <p:nvPicPr>
          <p:cNvPr id="3" name="Picture 2"/>
          <p:cNvPicPr>
            <a:picLocks noChangeAspect="1"/>
          </p:cNvPicPr>
          <p:nvPr/>
        </p:nvPicPr>
        <p:blipFill>
          <a:blip r:embed="rId2"/>
          <a:stretch>
            <a:fillRect/>
          </a:stretch>
        </p:blipFill>
        <p:spPr>
          <a:xfrm>
            <a:off x="285750" y="1143000"/>
            <a:ext cx="8572500" cy="3943350"/>
          </a:xfrm>
          <a:prstGeom prst="rect">
            <a:avLst/>
          </a:prstGeom>
          <a:ln w="9525" cap="flat" cmpd="sng" algn="ctr">
            <a:solidFill>
              <a:srgbClr val="000000">
                <a:alpha val="100000"/>
              </a:srgbClr>
            </a:solidFill>
            <a:prstDash val="solid"/>
            <a:round/>
            <a:headEnd type="none" w="med" len="med"/>
            <a:tailEnd type="none" w="med" len="med"/>
          </a:ln>
        </p:spPr>
      </p:pic>
      <p:sp>
        <p:nvSpPr>
          <p:cNvPr id="2" name="TextBox 1"/>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What are your biggest challenges related to living with NF? 3/3</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5181600"/>
          <a:chOff x="190500" y="714375"/>
          <a:chExt cx="8953500" cy="51816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Matrix of single choices, answers 49x, unanswered 3x</a:t>
            </a:r>
          </a:p>
        </p:txBody>
      </p:sp>
      <p:graphicFrame>
        <p:nvGraphicFramePr>
          <p:cNvPr id="2" name="Table 1"/>
          <p:cNvGraphicFramePr>
            <a:graphicFrameLocks noGrp="1"/>
          </p:cNvGraphicFramePr>
          <p:nvPr/>
        </p:nvGraphicFramePr>
        <p:xfrm>
          <a:off x="285750" y="1428750"/>
          <a:ext cx="8562975" cy="2103120"/>
        </p:xfrm>
        <a:graphic>
          <a:graphicData uri="http://schemas.openxmlformats.org/drawingml/2006/table">
            <a:tbl>
              <a:tblPr firstRow="1" bandRow="1"/>
              <a:tblGrid>
                <a:gridCol w="1905000"/>
                <a:gridCol w="2219325"/>
                <a:gridCol w="2219325"/>
                <a:gridCol w="2219325"/>
              </a:tblGrid>
              <a:tr h="266700">
                <a:tc>
                  <a:txBody>
                    <a:bodyPr/>
                    <a:lstStyle/>
                    <a:p>
                      <a:pPr marL="0" marR="0" lvl="0" indent="0" algn="l" fontAlgn="base">
                        <a:lnSpc>
                          <a:spcPct val="100000"/>
                        </a:lnSpc>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Agree</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Disagree</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Undecided</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Medical practitioners are knowledgable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Medical appointments are available when needed</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Medical care is coordinated - providers share information </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Referrals to specialists are arranged when needed</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Requests for medical services (eg. MRIs) are arranged when needed</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Travel for care is convenient and affordable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3295650"/>
            <a:ext cx="8572500" cy="18859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How would you rate the medical care that you receive for NF related issues?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7334250" cy="2143125"/>
          <a:chOff x="190500" y="714375"/>
          <a:chExt cx="7334250" cy="2143125"/>
        </a:xfrm>
      </p:grpSpPr>
      <p:sp>
        <p:nvSpPr>
          <p:cNvPr id="3" name="TextBox 2"/>
          <p:cNvSpPr txBox="1"/>
          <p:nvPr/>
        </p:nvSpPr>
        <p:spPr>
          <a:xfrm>
            <a:off x="190500" y="1190625"/>
            <a:ext cx="3810000" cy="952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Text answer, answers 49x, unanswered 3x</a:t>
            </a:r>
          </a:p>
        </p:txBody>
      </p:sp>
      <p:sp>
        <p:nvSpPr>
          <p:cNvPr id="2" name="TextBox 1"/>
          <p:cNvSpPr txBox="1"/>
          <p:nvPr/>
        </p:nvSpPr>
        <p:spPr>
          <a:xfrm>
            <a:off x="190500" y="714375"/>
            <a:ext cx="7143750" cy="76200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In what ways do you feel that you do not receive adequate medical care?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7334250" cy="2143125"/>
          <a:chOff x="190500" y="714375"/>
          <a:chExt cx="7334250" cy="2143125"/>
        </a:xfrm>
      </p:grpSpPr>
      <p:sp>
        <p:nvSpPr>
          <p:cNvPr id="3" name="TextBox 2"/>
          <p:cNvSpPr txBox="1"/>
          <p:nvPr/>
        </p:nvSpPr>
        <p:spPr>
          <a:xfrm>
            <a:off x="190500" y="1190625"/>
            <a:ext cx="3810000" cy="952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Text answer, answers 49x, unanswered 3x</a:t>
            </a:r>
          </a:p>
        </p:txBody>
      </p:sp>
      <p:sp>
        <p:nvSpPr>
          <p:cNvPr id="2" name="TextBox 1"/>
          <p:cNvSpPr txBox="1"/>
          <p:nvPr/>
        </p:nvSpPr>
        <p:spPr>
          <a:xfrm>
            <a:off x="190500" y="714375"/>
            <a:ext cx="7143750" cy="76200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How could your medical care be improved?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086100"/>
          <a:chOff x="190500" y="714375"/>
          <a:chExt cx="8953500" cy="30861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8001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Yes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59.18%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228850"/>
            <a:ext cx="8572500" cy="8572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Have you transitioned from paediatric care to adult care?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7334250" cy="2143125"/>
          <a:chOff x="190500" y="714375"/>
          <a:chExt cx="7334250" cy="2143125"/>
        </a:xfrm>
      </p:grpSpPr>
      <p:sp>
        <p:nvSpPr>
          <p:cNvPr id="3" name="TextBox 2"/>
          <p:cNvSpPr txBox="1"/>
          <p:nvPr/>
        </p:nvSpPr>
        <p:spPr>
          <a:xfrm>
            <a:off x="190500" y="1190625"/>
            <a:ext cx="3810000" cy="952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Text answer, answers 20x, unanswered 32x</a:t>
            </a:r>
          </a:p>
        </p:txBody>
      </p:sp>
      <p:sp>
        <p:nvSpPr>
          <p:cNvPr id="2" name="TextBox 1"/>
          <p:cNvSpPr txBox="1"/>
          <p:nvPr/>
        </p:nvSpPr>
        <p:spPr>
          <a:xfrm>
            <a:off x="190500" y="714375"/>
            <a:ext cx="7143750" cy="76200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How would you describe the impact of the transition from paediatric care to adult care on the quality of your care?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762000" y="952500"/>
          <a:ext cx="8953500" cy="4581525"/>
          <a:chOff x="762000" y="952500"/>
          <a:chExt cx="8953500" cy="4581525"/>
        </a:xfrm>
      </p:grpSpPr>
      <p:pic>
        <p:nvPicPr>
          <p:cNvPr id="19" name="Picture 18"/>
          <p:cNvPicPr>
            <a:picLocks noChangeAspect="1"/>
          </p:cNvPicPr>
          <p:nvPr/>
        </p:nvPicPr>
        <p:blipFill>
          <a:blip r:embed="rId2"/>
          <a:stretch>
            <a:fillRect/>
          </a:stretch>
        </p:blipFill>
        <p:spPr>
          <a:xfrm>
            <a:off x="762000" y="1524000"/>
            <a:ext cx="2143125" cy="2143125"/>
          </a:xfrm>
          <a:prstGeom prst="rect">
            <a:avLst/>
          </a:prstGeom>
        </p:spPr>
      </p:pic>
      <p:sp>
        <p:nvSpPr>
          <p:cNvPr id="2" name="TextBox 1"/>
          <p:cNvSpPr txBox="1"/>
          <p:nvPr/>
        </p:nvSpPr>
        <p:spPr>
          <a:xfrm>
            <a:off x="762000" y="952500"/>
            <a:ext cx="2143125" cy="571500"/>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000000">
                    <a:alpha val="100000"/>
                  </a:srgbClr>
                </a:solidFill>
                <a:latin typeface="Calibri"/>
              </a:rPr>
              <a:t>Total Hits</a:t>
            </a:r>
          </a:p>
        </p:txBody>
      </p:sp>
      <p:sp>
        <p:nvSpPr>
          <p:cNvPr id="3" name="TextBox 2"/>
          <p:cNvSpPr txBox="1"/>
          <p:nvPr/>
        </p:nvSpPr>
        <p:spPr>
          <a:xfrm>
            <a:off x="1285875" y="3790950"/>
            <a:ext cx="2143125" cy="571500"/>
          </a:xfrm>
          <a:prstGeom prst="rect">
            <a:avLst/>
          </a:prstGeom>
          <a:noFill/>
        </p:spPr>
        <p:txBody>
          <a:bodyPr lIns="91440" tIns="45720" rIns="91440" bIns="45720" rtlCol="0" anchor="t">
            <a:spAutoFit/>
          </a:bodyPr>
          <a:lstStyle/>
          <a:p>
            <a:pPr marL="0" marR="0" lvl="0" indent="0" algn="l" fontAlgn="t">
              <a:lnSpc>
                <a:spcPct val="100000"/>
              </a:lnSpc>
            </a:pPr>
            <a:r>
              <a:rPr lang="en-US" sz="1000" u="none" spc="0">
                <a:solidFill>
                  <a:srgbClr val="000000">
                    <a:alpha val="100000"/>
                  </a:srgbClr>
                </a:solidFill>
                <a:latin typeface="Calibri"/>
              </a:rPr>
              <a:t>Displayed only (58.7 %)</a:t>
            </a:r>
            <a:r>
              <a:t/>
            </a:r>
            <a:br/>
            <a:r>
              <a:rPr lang="en-US" sz="1000" u="none" spc="0">
                <a:solidFill>
                  <a:srgbClr val="000000">
                    <a:alpha val="100000"/>
                  </a:srgbClr>
                </a:solidFill>
                <a:latin typeface="Calibri"/>
              </a:rPr>
              <a:t>Unfinished (0 %)</a:t>
            </a:r>
            <a:r>
              <a:t/>
            </a:r>
            <a:br/>
            <a:r>
              <a:rPr lang="en-US" sz="1000" u="none" spc="0">
                <a:solidFill>
                  <a:srgbClr val="000000">
                    <a:alpha val="100000"/>
                  </a:srgbClr>
                </a:solidFill>
                <a:latin typeface="Calibri"/>
              </a:rPr>
              <a:t>Completed (41.3 %)</a:t>
            </a:r>
            <a:r>
              <a:t/>
            </a:r>
            <a:br/>
            <a:endParaRPr/>
          </a:p>
        </p:txBody>
      </p:sp>
      <p:pic>
        <p:nvPicPr>
          <p:cNvPr id="4" name="Picture 3"/>
          <p:cNvPicPr>
            <a:picLocks noChangeAspect="1"/>
          </p:cNvPicPr>
          <p:nvPr/>
        </p:nvPicPr>
        <p:blipFill>
          <a:blip r:embed="rId3"/>
          <a:stretch>
            <a:fillRect/>
          </a:stretch>
        </p:blipFill>
        <p:spPr>
          <a:xfrm>
            <a:off x="1238250" y="3867150"/>
            <a:ext cx="123825" cy="104775"/>
          </a:xfrm>
          <a:prstGeom prst="rect">
            <a:avLst/>
          </a:prstGeom>
        </p:spPr>
      </p:pic>
      <p:pic>
        <p:nvPicPr>
          <p:cNvPr id="5" name="Picture 4"/>
          <p:cNvPicPr>
            <a:picLocks noChangeAspect="1"/>
          </p:cNvPicPr>
          <p:nvPr/>
        </p:nvPicPr>
        <p:blipFill>
          <a:blip r:embed="rId4"/>
          <a:stretch>
            <a:fillRect/>
          </a:stretch>
        </p:blipFill>
        <p:spPr>
          <a:xfrm>
            <a:off x="1238250" y="4019550"/>
            <a:ext cx="123825" cy="104775"/>
          </a:xfrm>
          <a:prstGeom prst="rect">
            <a:avLst/>
          </a:prstGeom>
        </p:spPr>
      </p:pic>
      <p:pic>
        <p:nvPicPr>
          <p:cNvPr id="6" name="Picture 5"/>
          <p:cNvPicPr>
            <a:picLocks noChangeAspect="1"/>
          </p:cNvPicPr>
          <p:nvPr/>
        </p:nvPicPr>
        <p:blipFill>
          <a:blip r:embed="rId5"/>
          <a:stretch>
            <a:fillRect/>
          </a:stretch>
        </p:blipFill>
        <p:spPr>
          <a:xfrm>
            <a:off x="1238250" y="4171950"/>
            <a:ext cx="114300" cy="104775"/>
          </a:xfrm>
          <a:prstGeom prst="rect">
            <a:avLst/>
          </a:prstGeom>
        </p:spPr>
      </p:pic>
      <p:pic>
        <p:nvPicPr>
          <p:cNvPr id="7" name="Picture 6"/>
          <p:cNvPicPr>
            <a:picLocks noChangeAspect="1"/>
          </p:cNvPicPr>
          <p:nvPr/>
        </p:nvPicPr>
        <p:blipFill>
          <a:blip r:embed="rId6"/>
          <a:stretch>
            <a:fillRect/>
          </a:stretch>
        </p:blipFill>
        <p:spPr>
          <a:xfrm>
            <a:off x="3486150" y="1524000"/>
            <a:ext cx="2143125" cy="2143125"/>
          </a:xfrm>
          <a:prstGeom prst="rect">
            <a:avLst/>
          </a:prstGeom>
        </p:spPr>
      </p:pic>
      <p:sp>
        <p:nvSpPr>
          <p:cNvPr id="8" name="TextBox 7"/>
          <p:cNvSpPr txBox="1"/>
          <p:nvPr/>
        </p:nvSpPr>
        <p:spPr>
          <a:xfrm>
            <a:off x="3486150" y="952500"/>
            <a:ext cx="2143125" cy="571500"/>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000000">
                    <a:alpha val="100000"/>
                  </a:srgbClr>
                </a:solidFill>
                <a:latin typeface="Calibri"/>
              </a:rPr>
              <a:t>Visit Sources</a:t>
            </a:r>
          </a:p>
        </p:txBody>
      </p:sp>
      <p:sp>
        <p:nvSpPr>
          <p:cNvPr id="9" name="TextBox 8"/>
          <p:cNvSpPr txBox="1"/>
          <p:nvPr/>
        </p:nvSpPr>
        <p:spPr>
          <a:xfrm>
            <a:off x="4048125" y="3790950"/>
            <a:ext cx="2143125" cy="571500"/>
          </a:xfrm>
          <a:prstGeom prst="rect">
            <a:avLst/>
          </a:prstGeom>
          <a:noFill/>
        </p:spPr>
        <p:txBody>
          <a:bodyPr lIns="91440" tIns="45720" rIns="91440" bIns="45720" rtlCol="0" anchor="t">
            <a:spAutoFit/>
          </a:bodyPr>
          <a:lstStyle/>
          <a:p>
            <a:pPr marL="0" marR="0" lvl="0" indent="0" algn="l" fontAlgn="t">
              <a:lnSpc>
                <a:spcPct val="100000"/>
              </a:lnSpc>
            </a:pPr>
            <a:r>
              <a:rPr lang="en-US" sz="1000" u="none" spc="0">
                <a:solidFill>
                  <a:srgbClr val="000000">
                    <a:alpha val="100000"/>
                  </a:srgbClr>
                </a:solidFill>
                <a:latin typeface="Calibri"/>
              </a:rPr>
              <a:t>Direct link (100 %)</a:t>
            </a:r>
            <a:r>
              <a:t/>
            </a:r>
            <a:br/>
            <a:endParaRPr/>
          </a:p>
        </p:txBody>
      </p:sp>
      <p:pic>
        <p:nvPicPr>
          <p:cNvPr id="10" name="Picture 9"/>
          <p:cNvPicPr>
            <a:picLocks noChangeAspect="1"/>
          </p:cNvPicPr>
          <p:nvPr/>
        </p:nvPicPr>
        <p:blipFill>
          <a:blip r:embed="rId3"/>
          <a:stretch>
            <a:fillRect/>
          </a:stretch>
        </p:blipFill>
        <p:spPr>
          <a:xfrm>
            <a:off x="4000500" y="3867150"/>
            <a:ext cx="123825" cy="104775"/>
          </a:xfrm>
          <a:prstGeom prst="rect">
            <a:avLst/>
          </a:prstGeom>
        </p:spPr>
      </p:pic>
      <p:pic>
        <p:nvPicPr>
          <p:cNvPr id="11" name="Picture 10"/>
          <p:cNvPicPr>
            <a:picLocks noChangeAspect="1"/>
          </p:cNvPicPr>
          <p:nvPr/>
        </p:nvPicPr>
        <p:blipFill>
          <a:blip r:embed="rId7"/>
          <a:stretch>
            <a:fillRect/>
          </a:stretch>
        </p:blipFill>
        <p:spPr>
          <a:xfrm>
            <a:off x="6210300" y="1524000"/>
            <a:ext cx="2143125" cy="2143125"/>
          </a:xfrm>
          <a:prstGeom prst="rect">
            <a:avLst/>
          </a:prstGeom>
        </p:spPr>
      </p:pic>
      <p:sp>
        <p:nvSpPr>
          <p:cNvPr id="12" name="TextBox 11"/>
          <p:cNvSpPr txBox="1"/>
          <p:nvPr/>
        </p:nvSpPr>
        <p:spPr>
          <a:xfrm>
            <a:off x="6210300" y="952500"/>
            <a:ext cx="2143125" cy="571500"/>
          </a:xfrm>
          <a:prstGeom prst="rect">
            <a:avLst/>
          </a:prstGeom>
          <a:noFill/>
        </p:spPr>
        <p:txBody>
          <a:bodyPr lIns="91440" tIns="45720" rIns="91440" bIns="45720" rtlCol="0" anchor="ctr">
            <a:spAutoFit/>
          </a:bodyPr>
          <a:lstStyle/>
          <a:p>
            <a:pPr marL="0" marR="0" lvl="0" indent="0" algn="ctr" fontAlgn="ctr">
              <a:lnSpc>
                <a:spcPct val="100000"/>
              </a:lnSpc>
            </a:pPr>
            <a:r>
              <a:rPr lang="en-US" sz="1600" u="none" spc="0">
                <a:solidFill>
                  <a:srgbClr val="000000">
                    <a:alpha val="100000"/>
                  </a:srgbClr>
                </a:solidFill>
                <a:latin typeface="Calibri"/>
              </a:rPr>
              <a:t>Average Time of Completion</a:t>
            </a:r>
          </a:p>
        </p:txBody>
      </p:sp>
      <p:sp>
        <p:nvSpPr>
          <p:cNvPr id="13" name="TextBox 12"/>
          <p:cNvSpPr txBox="1"/>
          <p:nvPr/>
        </p:nvSpPr>
        <p:spPr>
          <a:xfrm>
            <a:off x="6810375" y="3790950"/>
            <a:ext cx="2143125" cy="571500"/>
          </a:xfrm>
          <a:prstGeom prst="rect">
            <a:avLst/>
          </a:prstGeom>
          <a:noFill/>
        </p:spPr>
        <p:txBody>
          <a:bodyPr lIns="91440" tIns="45720" rIns="91440" bIns="45720" rtlCol="0" anchor="t">
            <a:spAutoFit/>
          </a:bodyPr>
          <a:lstStyle/>
          <a:p>
            <a:pPr marL="0" marR="0" lvl="0" indent="0" algn="l" fontAlgn="t">
              <a:lnSpc>
                <a:spcPct val="100000"/>
              </a:lnSpc>
            </a:pPr>
            <a:r>
              <a:rPr lang="en-US" sz="1000" u="none" spc="0">
                <a:solidFill>
                  <a:srgbClr val="000000">
                    <a:alpha val="100000"/>
                  </a:srgbClr>
                </a:solidFill>
                <a:latin typeface="Calibri"/>
              </a:rPr>
              <a:t>2-5 min. (6.7 %)</a:t>
            </a:r>
            <a:r>
              <a:t/>
            </a:r>
            <a:br/>
            <a:r>
              <a:rPr lang="en-US" sz="1000" u="none" spc="0">
                <a:solidFill>
                  <a:srgbClr val="000000">
                    <a:alpha val="100000"/>
                  </a:srgbClr>
                </a:solidFill>
                <a:latin typeface="Calibri"/>
              </a:rPr>
              <a:t>5-10 min. (25 %)</a:t>
            </a:r>
            <a:r>
              <a:t/>
            </a:r>
            <a:br/>
            <a:r>
              <a:rPr lang="en-US" sz="1000" u="none" spc="0">
                <a:solidFill>
                  <a:srgbClr val="000000">
                    <a:alpha val="100000"/>
                  </a:srgbClr>
                </a:solidFill>
                <a:latin typeface="Calibri"/>
              </a:rPr>
              <a:t>10-30 min. (61.7 %)</a:t>
            </a:r>
            <a:r>
              <a:t/>
            </a:r>
            <a:br/>
            <a:r>
              <a:rPr lang="en-US" sz="1000" u="none" spc="0">
                <a:solidFill>
                  <a:srgbClr val="000000">
                    <a:alpha val="100000"/>
                  </a:srgbClr>
                </a:solidFill>
                <a:latin typeface="Calibri"/>
              </a:rPr>
              <a:t>30-60 min. (5 %)</a:t>
            </a:r>
            <a:r>
              <a:t/>
            </a:r>
            <a:br/>
            <a:r>
              <a:rPr lang="en-US" sz="1000" u="none" spc="0">
                <a:solidFill>
                  <a:srgbClr val="000000">
                    <a:alpha val="100000"/>
                  </a:srgbClr>
                </a:solidFill>
                <a:latin typeface="Calibri"/>
              </a:rPr>
              <a:t>&gt;60 min. (1.7 %)</a:t>
            </a:r>
            <a:r>
              <a:t/>
            </a:r>
            <a:br/>
            <a:endParaRPr/>
          </a:p>
        </p:txBody>
      </p:sp>
      <p:pic>
        <p:nvPicPr>
          <p:cNvPr id="14" name="Picture 13"/>
          <p:cNvPicPr>
            <a:picLocks noChangeAspect="1"/>
          </p:cNvPicPr>
          <p:nvPr/>
        </p:nvPicPr>
        <p:blipFill>
          <a:blip r:embed="rId3"/>
          <a:stretch>
            <a:fillRect/>
          </a:stretch>
        </p:blipFill>
        <p:spPr>
          <a:xfrm>
            <a:off x="6762750" y="3867150"/>
            <a:ext cx="123825" cy="104775"/>
          </a:xfrm>
          <a:prstGeom prst="rect">
            <a:avLst/>
          </a:prstGeom>
        </p:spPr>
      </p:pic>
      <p:pic>
        <p:nvPicPr>
          <p:cNvPr id="15" name="Picture 14"/>
          <p:cNvPicPr>
            <a:picLocks noChangeAspect="1"/>
          </p:cNvPicPr>
          <p:nvPr/>
        </p:nvPicPr>
        <p:blipFill>
          <a:blip r:embed="rId4"/>
          <a:stretch>
            <a:fillRect/>
          </a:stretch>
        </p:blipFill>
        <p:spPr>
          <a:xfrm>
            <a:off x="6762750" y="4019550"/>
            <a:ext cx="123825" cy="104775"/>
          </a:xfrm>
          <a:prstGeom prst="rect">
            <a:avLst/>
          </a:prstGeom>
        </p:spPr>
      </p:pic>
      <p:pic>
        <p:nvPicPr>
          <p:cNvPr id="16" name="Picture 15"/>
          <p:cNvPicPr>
            <a:picLocks noChangeAspect="1"/>
          </p:cNvPicPr>
          <p:nvPr/>
        </p:nvPicPr>
        <p:blipFill>
          <a:blip r:embed="rId5"/>
          <a:stretch>
            <a:fillRect/>
          </a:stretch>
        </p:blipFill>
        <p:spPr>
          <a:xfrm>
            <a:off x="6762750" y="4171950"/>
            <a:ext cx="114300" cy="104775"/>
          </a:xfrm>
          <a:prstGeom prst="rect">
            <a:avLst/>
          </a:prstGeom>
        </p:spPr>
      </p:pic>
      <p:pic>
        <p:nvPicPr>
          <p:cNvPr id="17" name="Picture 16"/>
          <p:cNvPicPr>
            <a:picLocks noChangeAspect="1"/>
          </p:cNvPicPr>
          <p:nvPr/>
        </p:nvPicPr>
        <p:blipFill>
          <a:blip r:embed="rId8"/>
          <a:stretch>
            <a:fillRect/>
          </a:stretch>
        </p:blipFill>
        <p:spPr>
          <a:xfrm>
            <a:off x="6762750" y="4324350"/>
            <a:ext cx="114300" cy="104775"/>
          </a:xfrm>
          <a:prstGeom prst="rect">
            <a:avLst/>
          </a:prstGeom>
        </p:spPr>
      </p:pic>
      <p:pic>
        <p:nvPicPr>
          <p:cNvPr id="18" name="Picture 17"/>
          <p:cNvPicPr>
            <a:picLocks noChangeAspect="1"/>
          </p:cNvPicPr>
          <p:nvPr/>
        </p:nvPicPr>
        <p:blipFill>
          <a:blip r:embed="rId9"/>
          <a:stretch>
            <a:fillRect/>
          </a:stretch>
        </p:blipFill>
        <p:spPr>
          <a:xfrm>
            <a:off x="6762750" y="4476750"/>
            <a:ext cx="104775" cy="104775"/>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086100"/>
          <a:chOff x="190500" y="714375"/>
          <a:chExt cx="8953500" cy="30861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8001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Yes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89.8%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228850"/>
            <a:ext cx="8572500" cy="8572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If a Vancouver-based NF clinic existed, would you use the clinic?</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5181600"/>
          <a:chOff x="190500" y="714375"/>
          <a:chExt cx="8953500" cy="51816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Multiple choice, answers 49x, unanswered 3x</a:t>
            </a:r>
          </a:p>
        </p:txBody>
      </p:sp>
      <p:graphicFrame>
        <p:nvGraphicFramePr>
          <p:cNvPr id="2" name="Table 1"/>
          <p:cNvGraphicFramePr>
            <a:graphicFrameLocks noGrp="1"/>
          </p:cNvGraphicFramePr>
          <p:nvPr/>
        </p:nvGraphicFramePr>
        <p:xfrm>
          <a:off x="285750" y="1428750"/>
          <a:ext cx="8572500" cy="18669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Cost of travel</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28.57%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Inconvenience of travel</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36.73%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Cost for accommodation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18.37%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My doctor would not be there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12.24%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Time off work</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30.61%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Other - please describe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36.73%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3295650"/>
            <a:ext cx="8572500" cy="18859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What might prevent you from using a Vancouver-based clinic?</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5181600"/>
          <a:chOff x="190500" y="714375"/>
          <a:chExt cx="8953500" cy="51816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Multiple choice, answers 49x, unanswered 3x</a:t>
            </a:r>
          </a:p>
        </p:txBody>
      </p:sp>
      <p:graphicFrame>
        <p:nvGraphicFramePr>
          <p:cNvPr id="2" name="Table 1"/>
          <p:cNvGraphicFramePr>
            <a:graphicFrameLocks noGrp="1"/>
          </p:cNvGraphicFramePr>
          <p:nvPr/>
        </p:nvGraphicFramePr>
        <p:xfrm>
          <a:off x="285750" y="1428750"/>
          <a:ext cx="8572500" cy="198882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don't have access to a computer or smart phone</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l" fontAlgn="base">
                        <a:lnSpc>
                          <a:spcPct val="100000"/>
                        </a:lnSpc>
                      </a:pPr>
                      <a:endParaRPr/>
                    </a:p>
                  </a:txBody>
                  <a:tcPr marL="0" marR="0" marT="0" marB="0">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0%</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get overwhelmed learning new technology</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6.12%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have security concerns of being online with my personal information</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prefer the personal connection of face to face with my doctor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28.57%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Nothing would prevent me from accessing online services offerd by an NF clinic</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71.43%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Other - please list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10.2%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3295650"/>
            <a:ext cx="8572500" cy="18859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If an NF clinic offered online appointments with specialists, what might prevent you from using this clinic?</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086100"/>
          <a:chOff x="190500" y="714375"/>
          <a:chExt cx="8953500" cy="30861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8001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accept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47</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95.92%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I do not accept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228850"/>
            <a:ext cx="8572500" cy="8572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*I accept the conditions of the contest and I confirm that I am aged 18 years or over.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7334250" cy="2143125"/>
          <a:chOff x="190500" y="714375"/>
          <a:chExt cx="7334250" cy="2143125"/>
        </a:xfrm>
      </p:grpSpPr>
      <p:sp>
        <p:nvSpPr>
          <p:cNvPr id="3" name="TextBox 2"/>
          <p:cNvSpPr txBox="1"/>
          <p:nvPr/>
        </p:nvSpPr>
        <p:spPr>
          <a:xfrm>
            <a:off x="190500" y="1190625"/>
            <a:ext cx="3810000" cy="952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Text answer, answers 50x, unanswered 2x</a:t>
            </a:r>
          </a:p>
        </p:txBody>
      </p:sp>
      <p:sp>
        <p:nvSpPr>
          <p:cNvPr id="2" name="TextBox 1"/>
          <p:cNvSpPr txBox="1"/>
          <p:nvPr/>
        </p:nvSpPr>
        <p:spPr>
          <a:xfrm>
            <a:off x="190500" y="714375"/>
            <a:ext cx="7143750" cy="76200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Full Name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7334250" cy="2143125"/>
          <a:chOff x="190500" y="714375"/>
          <a:chExt cx="7334250" cy="2143125"/>
        </a:xfrm>
      </p:grpSpPr>
      <p:sp>
        <p:nvSpPr>
          <p:cNvPr id="3" name="TextBox 2"/>
          <p:cNvSpPr txBox="1"/>
          <p:nvPr/>
        </p:nvSpPr>
        <p:spPr>
          <a:xfrm>
            <a:off x="190500" y="1190625"/>
            <a:ext cx="3810000" cy="952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Text answer, answers 52x, unanswered 0x</a:t>
            </a:r>
          </a:p>
        </p:txBody>
      </p:sp>
      <p:sp>
        <p:nvSpPr>
          <p:cNvPr id="2" name="TextBox 1"/>
          <p:cNvSpPr txBox="1"/>
          <p:nvPr/>
        </p:nvSpPr>
        <p:spPr>
          <a:xfrm>
            <a:off x="190500" y="714375"/>
            <a:ext cx="7143750" cy="76200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Email Address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7334250" cy="2143125"/>
          <a:chOff x="190500" y="714375"/>
          <a:chExt cx="7334250" cy="2143125"/>
        </a:xfrm>
      </p:grpSpPr>
      <p:sp>
        <p:nvSpPr>
          <p:cNvPr id="3" name="TextBox 2"/>
          <p:cNvSpPr txBox="1"/>
          <p:nvPr/>
        </p:nvSpPr>
        <p:spPr>
          <a:xfrm>
            <a:off x="190500" y="1190625"/>
            <a:ext cx="3810000" cy="952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Text answer, answers 52x, unanswered 0x</a:t>
            </a:r>
          </a:p>
        </p:txBody>
      </p:sp>
      <p:sp>
        <p:nvSpPr>
          <p:cNvPr id="2" name="TextBox 1"/>
          <p:cNvSpPr txBox="1"/>
          <p:nvPr/>
        </p:nvSpPr>
        <p:spPr>
          <a:xfrm>
            <a:off x="190500" y="714375"/>
            <a:ext cx="7143750" cy="76200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Phone Number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086100"/>
          <a:chOff x="190500" y="714375"/>
          <a:chExt cx="8953500" cy="30861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52x, unanswered 0x</a:t>
            </a:r>
          </a:p>
        </p:txBody>
      </p:sp>
      <p:graphicFrame>
        <p:nvGraphicFramePr>
          <p:cNvPr id="2" name="Table 1"/>
          <p:cNvGraphicFramePr>
            <a:graphicFrameLocks noGrp="1"/>
          </p:cNvGraphicFramePr>
          <p:nvPr/>
        </p:nvGraphicFramePr>
        <p:xfrm>
          <a:off x="285750" y="1428750"/>
          <a:ext cx="8572500" cy="8001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Yes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98.08%</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1.92%</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228850"/>
            <a:ext cx="8572500" cy="8572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Can we contact you to ask additional questions?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7334250" cy="2143125"/>
          <a:chOff x="190500" y="714375"/>
          <a:chExt cx="7334250" cy="2143125"/>
        </a:xfrm>
      </p:grpSpPr>
      <p:sp>
        <p:nvSpPr>
          <p:cNvPr id="3" name="TextBox 2"/>
          <p:cNvSpPr txBox="1"/>
          <p:nvPr/>
        </p:nvSpPr>
        <p:spPr>
          <a:xfrm>
            <a:off x="190500" y="1190625"/>
            <a:ext cx="3810000" cy="952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Text answer, answers 49x, unanswered 3x</a:t>
            </a:r>
          </a:p>
        </p:txBody>
      </p:sp>
      <p:sp>
        <p:nvSpPr>
          <p:cNvPr id="2" name="TextBox 1"/>
          <p:cNvSpPr txBox="1"/>
          <p:nvPr/>
        </p:nvSpPr>
        <p:spPr>
          <a:xfrm>
            <a:off x="190500" y="714375"/>
            <a:ext cx="7143750" cy="76200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Where do you currently live in BC? Please enter your postal code.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7334250" cy="2143125"/>
          <a:chOff x="190500" y="714375"/>
          <a:chExt cx="7334250" cy="2143125"/>
        </a:xfrm>
      </p:grpSpPr>
      <p:sp>
        <p:nvSpPr>
          <p:cNvPr id="3" name="TextBox 2"/>
          <p:cNvSpPr txBox="1"/>
          <p:nvPr/>
        </p:nvSpPr>
        <p:spPr>
          <a:xfrm>
            <a:off x="190500" y="1190625"/>
            <a:ext cx="3810000" cy="952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Text answer, answers 49x, unanswered 3x</a:t>
            </a:r>
          </a:p>
        </p:txBody>
      </p:sp>
      <p:sp>
        <p:nvSpPr>
          <p:cNvPr id="2" name="TextBox 1"/>
          <p:cNvSpPr txBox="1"/>
          <p:nvPr/>
        </p:nvSpPr>
        <p:spPr>
          <a:xfrm>
            <a:off x="190500" y="714375"/>
            <a:ext cx="7143750" cy="76200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How many people in your household have NF?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7334250" cy="2143125"/>
          <a:chOff x="190500" y="714375"/>
          <a:chExt cx="7334250" cy="2143125"/>
        </a:xfrm>
      </p:grpSpPr>
      <p:sp>
        <p:nvSpPr>
          <p:cNvPr id="3" name="TextBox 2"/>
          <p:cNvSpPr txBox="1"/>
          <p:nvPr/>
        </p:nvSpPr>
        <p:spPr>
          <a:xfrm>
            <a:off x="190500" y="1190625"/>
            <a:ext cx="3810000" cy="952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Text answer, answers 49x, unanswered 3x</a:t>
            </a:r>
          </a:p>
        </p:txBody>
      </p:sp>
      <p:sp>
        <p:nvSpPr>
          <p:cNvPr id="2" name="TextBox 1"/>
          <p:cNvSpPr txBox="1"/>
          <p:nvPr/>
        </p:nvSpPr>
        <p:spPr>
          <a:xfrm>
            <a:off x="190500" y="714375"/>
            <a:ext cx="7143750" cy="76200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What are the ages of each person in your household with NF?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086100"/>
          <a:chOff x="190500" y="714375"/>
          <a:chExt cx="8953500" cy="3086100"/>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49x, unanswered 3x</a:t>
            </a:r>
          </a:p>
        </p:txBody>
      </p:sp>
      <p:graphicFrame>
        <p:nvGraphicFramePr>
          <p:cNvPr id="2" name="Table 1"/>
          <p:cNvGraphicFramePr>
            <a:graphicFrameLocks noGrp="1"/>
          </p:cNvGraphicFramePr>
          <p:nvPr/>
        </p:nvGraphicFramePr>
        <p:xfrm>
          <a:off x="285750" y="1428750"/>
          <a:ext cx="8572500" cy="8001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Yes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46.94%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No</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26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53.06%</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228850"/>
            <a:ext cx="8572500" cy="857250"/>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Are you completing this survey on behalf of another person?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90500" y="714375"/>
          <a:ext cx="8953500" cy="3609975"/>
          <a:chOff x="190500" y="714375"/>
          <a:chExt cx="8953500" cy="3609975"/>
        </a:xfrm>
      </p:grpSpPr>
      <p:sp>
        <p:nvSpPr>
          <p:cNvPr id="5" name="TextBox 4"/>
          <p:cNvSpPr txBox="1"/>
          <p:nvPr/>
        </p:nvSpPr>
        <p:spPr>
          <a:xfrm>
            <a:off x="190500" y="1190625"/>
            <a:ext cx="3810000" cy="571500"/>
          </a:xfrm>
          <a:prstGeom prst="rect">
            <a:avLst/>
          </a:prstGeom>
          <a:noFill/>
        </p:spPr>
        <p:txBody>
          <a:bodyPr lIns="91440" tIns="45720" rIns="91440" bIns="45720" rtlCol="0">
            <a:spAutoFit/>
          </a:bodyPr>
          <a:lstStyle/>
          <a:p>
            <a:pPr marL="0" marR="0" lvl="0" indent="0" algn="l" fontAlgn="base">
              <a:lnSpc>
                <a:spcPct val="100000"/>
              </a:lnSpc>
            </a:pPr>
            <a:r>
              <a:rPr lang="en-US" sz="900" i="1" u="none" spc="0">
                <a:solidFill>
                  <a:srgbClr val="000000">
                    <a:alpha val="100000"/>
                  </a:srgbClr>
                </a:solidFill>
                <a:latin typeface="Calibri"/>
              </a:rPr>
              <a:t>Single choice, answers 23x, unanswered 29x</a:t>
            </a:r>
          </a:p>
        </p:txBody>
      </p:sp>
      <p:graphicFrame>
        <p:nvGraphicFramePr>
          <p:cNvPr id="2" name="Table 1"/>
          <p:cNvGraphicFramePr>
            <a:graphicFrameLocks noGrp="1"/>
          </p:cNvGraphicFramePr>
          <p:nvPr/>
        </p:nvGraphicFramePr>
        <p:xfrm>
          <a:off x="285750" y="1428750"/>
          <a:ext cx="8572500" cy="1066800"/>
        </p:xfrm>
        <a:graphic>
          <a:graphicData uri="http://schemas.openxmlformats.org/drawingml/2006/table">
            <a:tbl>
              <a:tblPr firstRow="1" bandRow="1"/>
              <a:tblGrid>
                <a:gridCol w="2857500"/>
                <a:gridCol w="2857500"/>
                <a:gridCol w="2857500"/>
              </a:tblGrid>
              <a:tr h="266700">
                <a:tc>
                  <a:txBody>
                    <a:bodyPr/>
                    <a:lstStyle/>
                    <a:p>
                      <a:pPr marL="47625" marR="0" lvl="0" indent="0" algn="l" fontAlgn="ctr">
                        <a:lnSpc>
                          <a:spcPct val="100000"/>
                        </a:lnSpc>
                      </a:pPr>
                      <a:r>
                        <a:rPr lang="en-US" sz="1000" u="none" spc="0">
                          <a:solidFill>
                            <a:srgbClr val="000000">
                              <a:alpha val="100000"/>
                            </a:srgbClr>
                          </a:solidFill>
                          <a:latin typeface="Calibri"/>
                        </a:rPr>
                        <a:t>Answer Choices</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Responses</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Ratio</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CFD7DA">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Child</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19</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82.61%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Dependent</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4.35%</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E8ECED">
                        <a:alpha val="100000"/>
                      </a:srgbClr>
                    </a:solidFill>
                  </a:tcPr>
                </a:tc>
              </a:tr>
              <a:tr h="266700">
                <a:tc>
                  <a:txBody>
                    <a:bodyPr/>
                    <a:lstStyle/>
                    <a:p>
                      <a:pPr marL="47625" marR="0" lvl="0" indent="0" algn="l" fontAlgn="ctr">
                        <a:lnSpc>
                          <a:spcPct val="100000"/>
                        </a:lnSpc>
                      </a:pPr>
                      <a:r>
                        <a:rPr lang="en-US" sz="1000" u="none" spc="0">
                          <a:solidFill>
                            <a:srgbClr val="000000">
                              <a:alpha val="100000"/>
                            </a:srgbClr>
                          </a:solidFill>
                          <a:latin typeface="Calibri"/>
                        </a:rPr>
                        <a:t>Other...</a:t>
                      </a:r>
                    </a:p>
                  </a:txBody>
                  <a:tcPr marL="47625"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3</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c>
                  <a:txBody>
                    <a:bodyPr/>
                    <a:lstStyle/>
                    <a:p>
                      <a:pPr marL="0" marR="0" lvl="0" indent="0" algn="ctr" fontAlgn="ctr">
                        <a:lnSpc>
                          <a:spcPct val="100000"/>
                        </a:lnSpc>
                      </a:pPr>
                      <a:r>
                        <a:rPr lang="en-US" sz="1000" u="none" spc="0">
                          <a:solidFill>
                            <a:srgbClr val="000000">
                              <a:alpha val="100000"/>
                            </a:srgbClr>
                          </a:solidFill>
                          <a:latin typeface="Calibri"/>
                        </a:rPr>
                        <a:t>13.04%</a:t>
                      </a:r>
                    </a:p>
                  </a:txBody>
                  <a:tcPr marL="0" marR="0" marT="0" marB="0" anchor="ctr">
                    <a:lnL w="12700" cap="flat" cmpd="sng" algn="ctr">
                      <a:solidFill>
                        <a:srgbClr val="000000">
                          <a:alpha val="100000"/>
                        </a:srgbClr>
                      </a:solidFill>
                      <a:prstDash val="solid"/>
                      <a:round/>
                      <a:headEnd type="none" w="med" len="med"/>
                      <a:tailEnd type="none" w="med" len="med"/>
                    </a:lnL>
                    <a:lnR w="12700" cap="flat" cmpd="sng" algn="ctr">
                      <a:solidFill>
                        <a:srgbClr val="000000">
                          <a:alpha val="100000"/>
                        </a:srgbClr>
                      </a:solidFill>
                      <a:prstDash val="solid"/>
                      <a:round/>
                      <a:headEnd type="none" w="med" len="med"/>
                      <a:tailEnd type="none" w="med" len="med"/>
                    </a:lnR>
                    <a:lnT w="12700" cap="flat" cmpd="sng" algn="ctr">
                      <a:solidFill>
                        <a:srgbClr val="000000">
                          <a:alpha val="100000"/>
                        </a:srgbClr>
                      </a:solidFill>
                      <a:prstDash val="solid"/>
                      <a:round/>
                      <a:headEnd type="none" w="med" len="med"/>
                      <a:tailEnd type="none" w="med" len="med"/>
                    </a:lnT>
                    <a:lnB w="12700" cap="flat" cmpd="sng" algn="ctr">
                      <a:solidFill>
                        <a:srgbClr val="000000">
                          <a:alpha val="100000"/>
                        </a:srgbClr>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rgbClr val="F5F5F5">
                        <a:alpha val="100000"/>
                      </a:srgbClr>
                    </a:solidFill>
                  </a:tcPr>
                </a:tc>
              </a:tr>
            </a:tbl>
          </a:graphicData>
        </a:graphic>
      </p:graphicFrame>
      <p:pic>
        <p:nvPicPr>
          <p:cNvPr id="3" name="Picture 2"/>
          <p:cNvPicPr>
            <a:picLocks noChangeAspect="1"/>
          </p:cNvPicPr>
          <p:nvPr/>
        </p:nvPicPr>
        <p:blipFill>
          <a:blip r:embed="rId2"/>
          <a:stretch>
            <a:fillRect/>
          </a:stretch>
        </p:blipFill>
        <p:spPr>
          <a:xfrm>
            <a:off x="285750" y="2495550"/>
            <a:ext cx="8572500" cy="1114425"/>
          </a:xfrm>
          <a:prstGeom prst="rect">
            <a:avLst/>
          </a:prstGeom>
          <a:ln w="9525" cap="flat" cmpd="sng" algn="ctr">
            <a:solidFill>
              <a:srgbClr val="000000">
                <a:alpha val="100000"/>
              </a:srgbClr>
            </a:solidFill>
            <a:prstDash val="solid"/>
            <a:round/>
            <a:headEnd type="none" w="med" len="med"/>
            <a:tailEnd type="none" w="med" len="med"/>
          </a:ln>
        </p:spPr>
      </p:pic>
      <p:sp>
        <p:nvSpPr>
          <p:cNvPr id="4" name="TextBox 3"/>
          <p:cNvSpPr txBox="1"/>
          <p:nvPr/>
        </p:nvSpPr>
        <p:spPr>
          <a:xfrm>
            <a:off x="190500" y="714375"/>
            <a:ext cx="8763000" cy="476250"/>
          </a:xfrm>
          <a:prstGeom prst="rect">
            <a:avLst/>
          </a:prstGeom>
          <a:noFill/>
        </p:spPr>
        <p:txBody>
          <a:bodyPr lIns="91440" tIns="45720" rIns="91440" bIns="45720" rtlCol="0">
            <a:spAutoFit/>
          </a:bodyPr>
          <a:lstStyle/>
          <a:p>
            <a:pPr marL="0" marR="0" lvl="0" indent="0" algn="l" fontAlgn="base">
              <a:lnSpc>
                <a:spcPct val="100000"/>
              </a:lnSpc>
            </a:pPr>
            <a:r>
              <a:rPr lang="en-US" sz="1500" b="1" u="none" spc="0">
                <a:solidFill>
                  <a:srgbClr val="000000">
                    <a:alpha val="100000"/>
                  </a:srgbClr>
                </a:solidFill>
                <a:latin typeface="Calibri"/>
              </a:rPr>
              <a:t>Are you completing this survey on behalf of:</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2051</Words>
  <Application>Microsoft Macintosh PowerPoint</Application>
  <PresentationFormat>On-screen Show (16:9)</PresentationFormat>
  <Paragraphs>629</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Theme13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subject>Health Care for Patients with NF</dc:subject>
  <dc:creator>Desiree Sher</dc:creator>
  <cp:keywords/>
  <dc:description/>
  <cp:lastModifiedBy>Me</cp:lastModifiedBy>
  <cp:revision>2</cp:revision>
  <dcterms:created xsi:type="dcterms:W3CDTF">2020-07-16T18:19:37Z</dcterms:created>
  <dcterms:modified xsi:type="dcterms:W3CDTF">2020-07-16T18:38:19Z</dcterms:modified>
  <cp:category/>
</cp:coreProperties>
</file>