
<file path=[Content_Types].xml><?xml version="1.0" encoding="utf-8"?>
<Types xmlns="http://schemas.openxmlformats.org/package/2006/content-types">
  <Default Extension="1" ContentType="image/jpeg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7"/>
  </p:notesMasterIdLst>
  <p:sldIdLst>
    <p:sldId id="265" r:id="rId2"/>
    <p:sldId id="274" r:id="rId3"/>
    <p:sldId id="270" r:id="rId4"/>
    <p:sldId id="272" r:id="rId5"/>
    <p:sldId id="275" r:id="rId6"/>
    <p:sldId id="277" r:id="rId7"/>
    <p:sldId id="276" r:id="rId8"/>
    <p:sldId id="280" r:id="rId9"/>
    <p:sldId id="288" r:id="rId10"/>
    <p:sldId id="279" r:id="rId11"/>
    <p:sldId id="282" r:id="rId12"/>
    <p:sldId id="287" r:id="rId13"/>
    <p:sldId id="284" r:id="rId14"/>
    <p:sldId id="285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C3613E-B5C8-8255-AA58-7758D608BE5D}" name="Tiffany Lam" initials="TL" userId="ddca4f36d4e382e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A1"/>
    <a:srgbClr val="55BA47"/>
    <a:srgbClr val="00838A"/>
    <a:srgbClr val="53B945"/>
    <a:srgbClr val="4EAD41"/>
    <a:srgbClr val="50B343"/>
    <a:srgbClr val="7B5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1" autoAdjust="0"/>
    <p:restoredTop sz="91879" autoAdjust="0"/>
  </p:normalViewPr>
  <p:slideViewPr>
    <p:cSldViewPr snapToGrid="0">
      <p:cViewPr varScale="1">
        <p:scale>
          <a:sx n="99" d="100"/>
          <a:sy n="99" d="100"/>
        </p:scale>
        <p:origin x="6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5AADF3-9FAA-4123-ABE0-8A1DAF497C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00DB4A-F9B1-438E-8874-30D4483CFF6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F2132-0917-45F3-A089-B071991678E0}" type="datetimeFigureOut">
              <a:rPr lang="en-CA" smtClean="0"/>
              <a:t>2025-09-03</a:t>
            </a:fld>
            <a:endParaRPr lang="en-C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F51D26D-88BE-4D9A-B5DF-D2B8930146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D5F022D-CC57-43D2-87D4-976B14880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D2490-938B-48A3-B4D1-32E09E6318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1810C-57B3-4E67-9577-B42C1CCE8A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F67C8-649D-483A-90B2-8ADDEFEEAC68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s.uct.ac.za/article/-2020-07-17-children-with-disabilities-must-be-part-of-nation-buildin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d/3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lifespandevelopment/chapter/psychosocial-development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/3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ercommons.org/courseware/lesson/70014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www.elitetexas.org/resources-el" TargetMode="External"/><Relationship Id="rId4" Type="http://schemas.openxmlformats.org/officeDocument/2006/relationships/hyperlink" Target="https://creativecommons.org/licenses/by/3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gwash.org/view/34456/preventing-teacher-turnover-part-1-give-teachers-a-voice-in-school-decision-makin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www.bcdb.com/cartoons/Other_Studios/S/Scholastic_Entertainment/" TargetMode="External"/><Relationship Id="rId4" Type="http://schemas.openxmlformats.org/officeDocument/2006/relationships/hyperlink" Target="https://creativecommons.org/licenses/by-nc/3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cued.blogspot.com/2017/12/aprendizaje-entre-iguales-capital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sa/3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ftmeade/7185134319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flickr.com/photos/mikebaird/5902685361" TargetMode="External"/><Relationship Id="rId4" Type="http://schemas.openxmlformats.org/officeDocument/2006/relationships/hyperlink" Target="https://creativecommons.org/licenses/by/3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asgolondrinas005.blogspot.com/2016/05/el-rol-del-profesor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nosinmishijos.com/search/label/Educaci%C3%B3n%20en%20casa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suny-hccc-ss-152-1/chapter/learning-and-intelligence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/3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orldbank/4248399523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rawpixel.com/image/148123/premium-photo-image-boys-bubble-bubble-wand" TargetMode="External"/><Relationship Id="rId4" Type="http://schemas.openxmlformats.org/officeDocument/2006/relationships/hyperlink" Target="https://creativecommons.org/licenses/by-nc-nd/3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ris.peabody.vanderbilt.edu/module/iep02/cresource/q2/p07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nd/3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</a:t>
            </a:r>
            <a:r>
              <a:rPr lang="en-CA" sz="1200" dirty="0">
                <a:hlinkClick r:id="rId3" tooltip="https://www.news.uct.ac.za/article/-2020-07-17-children-with-disabilities-must-be-part-of-nation-building"/>
              </a:rPr>
              <a:t>This Photo</a:t>
            </a:r>
            <a:r>
              <a:rPr lang="en-CA" sz="1200" dirty="0"/>
              <a:t> by Unknown Author is licensed under </a:t>
            </a:r>
            <a:r>
              <a:rPr lang="en-CA" sz="1200" dirty="0">
                <a:hlinkClick r:id="rId4" tooltip="https://creativecommons.org/licenses/by-nd/3.0/"/>
              </a:rPr>
              <a:t>CC BY-ND</a:t>
            </a:r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F67C8-649D-483A-90B2-8ADDEFEEAC6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5828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on the left: </a:t>
            </a:r>
            <a:r>
              <a:rPr lang="en-CA" dirty="0"/>
              <a:t>https://www.pexels.com/video/bullying-a-classmate-inside-the-classroom-6935503/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on the right: </a:t>
            </a:r>
            <a:r>
              <a:rPr lang="en-CA" sz="1200" dirty="0">
                <a:hlinkClick r:id="rId3" tooltip="https://courses.lumenlearning.com/wm-lifespandevelopment/chapter/psychosocial-development/"/>
              </a:rPr>
              <a:t>This Photo</a:t>
            </a:r>
            <a:r>
              <a:rPr lang="en-CA" sz="1200" dirty="0"/>
              <a:t> by Unknown Author is licensed under </a:t>
            </a:r>
            <a:r>
              <a:rPr lang="en-CA" sz="1200" dirty="0">
                <a:hlinkClick r:id="rId4" tooltip="https://creativecommons.org/licenses/by/3.0/"/>
              </a:rPr>
              <a:t>CC BY</a:t>
            </a:r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F67C8-649D-483A-90B2-8ADDEFEEAC68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2235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on the left: </a:t>
            </a:r>
            <a:r>
              <a:rPr lang="en-CA" sz="1200" dirty="0">
                <a:hlinkClick r:id="rId3" tooltip="https://oercommons.org/courseware/lesson/70014"/>
              </a:rPr>
              <a:t>This Photo</a:t>
            </a:r>
            <a:r>
              <a:rPr lang="en-CA" sz="1200" dirty="0"/>
              <a:t> by Unknown Author is licensed under </a:t>
            </a:r>
            <a:r>
              <a:rPr lang="en-CA" sz="1200" dirty="0">
                <a:hlinkClick r:id="rId4" tooltip="https://creativecommons.org/licenses/by/3.0/"/>
              </a:rPr>
              <a:t>CC BY</a:t>
            </a:r>
            <a:endParaRPr lang="en-C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Image on the right: </a:t>
            </a:r>
            <a:r>
              <a:rPr lang="en-CA" sz="1200" dirty="0">
                <a:hlinkClick r:id="rId5" tooltip="https://www.elitetexas.org/resources-el"/>
              </a:rPr>
              <a:t>This Photo</a:t>
            </a:r>
            <a:r>
              <a:rPr lang="en-CA" sz="1200" dirty="0"/>
              <a:t> by Unknown Author is licensed under </a:t>
            </a:r>
            <a:r>
              <a:rPr lang="en-CA" sz="1200" dirty="0">
                <a:hlinkClick r:id="rId6" tooltip="https://creativecommons.org/licenses/by-nc-nd/3.0/"/>
              </a:rPr>
              <a:t>CC BY-NC-ND</a:t>
            </a:r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F67C8-649D-483A-90B2-8ADDEFEEAC68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3580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on the left: </a:t>
            </a:r>
            <a:r>
              <a:rPr lang="en-CA" sz="1200" dirty="0">
                <a:hlinkClick r:id="rId3" tooltip="https://ggwash.org/view/34456/preventing-teacher-turnover-part-1-give-teachers-a-voice-in-school-decision-making"/>
              </a:rPr>
              <a:t>This Photo</a:t>
            </a:r>
            <a:r>
              <a:rPr lang="en-CA" sz="1200" dirty="0"/>
              <a:t> by Unknown Author is licensed under </a:t>
            </a:r>
            <a:r>
              <a:rPr lang="en-CA" sz="1200" dirty="0">
                <a:hlinkClick r:id="rId4" tooltip="https://creativecommons.org/licenses/by-nc/3.0/"/>
              </a:rPr>
              <a:t>CC BY-NC</a:t>
            </a:r>
            <a:endParaRPr lang="en-C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Image on the right: </a:t>
            </a:r>
            <a:r>
              <a:rPr lang="en-CA" sz="1200" dirty="0">
                <a:hlinkClick r:id="rId5" tooltip="https://www.bcdb.com/cartoons/Other_Studios/S/Scholastic_Entertainment/"/>
              </a:rPr>
              <a:t>This Photo</a:t>
            </a:r>
            <a:r>
              <a:rPr lang="en-CA" sz="1200" dirty="0"/>
              <a:t> by Unknown Author is licensed under </a:t>
            </a:r>
            <a:r>
              <a:rPr lang="en-CA" sz="1200" dirty="0">
                <a:hlinkClick r:id="rId6" tooltip="https://creativecommons.org/licenses/by-nc-sa/3.0/"/>
              </a:rPr>
              <a:t>CC BY-SA-NC</a:t>
            </a:r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F67C8-649D-483A-90B2-8ADDEFEEAC68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157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on the left: </a:t>
            </a:r>
            <a:r>
              <a:rPr lang="en-CA" dirty="0"/>
              <a:t>https://pixabay.com/photos/classroom-kindergarten-elementary-658002/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on the right: </a:t>
            </a:r>
            <a:r>
              <a:rPr lang="en-CA" sz="1200" dirty="0">
                <a:hlinkClick r:id="rId3" tooltip="http://blogcued.blogspot.com/2017/12/aprendizaje-entre-iguales-capital.html"/>
              </a:rPr>
              <a:t>This Photo</a:t>
            </a:r>
            <a:r>
              <a:rPr lang="en-CA" sz="1200" dirty="0"/>
              <a:t> by Unknown Author is licensed under </a:t>
            </a:r>
            <a:r>
              <a:rPr lang="en-CA" sz="1200" dirty="0">
                <a:hlinkClick r:id="rId4" tooltip="https://creativecommons.org/licenses/by-nc-sa/3.0/"/>
              </a:rPr>
              <a:t>CC BY-SA-NC</a:t>
            </a:r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F67C8-649D-483A-90B2-8ADDEFEEAC68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4631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on the left: </a:t>
            </a:r>
            <a:r>
              <a:rPr lang="en-CA" sz="1200" dirty="0">
                <a:hlinkClick r:id="rId3" tooltip="http://flickr.com/photos/ftmeade/7185134319"/>
              </a:rPr>
              <a:t>This Photo</a:t>
            </a:r>
            <a:r>
              <a:rPr lang="en-CA" sz="1200" dirty="0"/>
              <a:t> by Unknown Author is licensed under </a:t>
            </a:r>
            <a:r>
              <a:rPr lang="en-CA" sz="1200" dirty="0">
                <a:hlinkClick r:id="rId4" tooltip="https://creativecommons.org/licenses/by/3.0/"/>
              </a:rPr>
              <a:t>CC BY</a:t>
            </a:r>
            <a:endParaRPr lang="en-C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Image on the right: </a:t>
            </a:r>
            <a:r>
              <a:rPr lang="en-CA" sz="1200" dirty="0">
                <a:hlinkClick r:id="rId5" tooltip="http://flickr.com/photos/mikebaird/5902685361"/>
              </a:rPr>
              <a:t>This Photo</a:t>
            </a:r>
            <a:r>
              <a:rPr lang="en-CA" sz="1200" dirty="0"/>
              <a:t> by Unknown Author is licensed under </a:t>
            </a:r>
            <a:r>
              <a:rPr lang="en-CA" sz="1200" dirty="0">
                <a:hlinkClick r:id="rId4" tooltip="https://creativecommons.org/licenses/by/3.0/"/>
              </a:rPr>
              <a:t>CC BY</a:t>
            </a:r>
            <a:endParaRPr lang="en-C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F67C8-649D-483A-90B2-8ADDEFEEAC68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6348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F5884374-CA86-418F-8708-D39F61283C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on the left: </a:t>
            </a:r>
            <a:r>
              <a:rPr lang="es-ES" dirty="0">
                <a:hlinkClick r:id="rId3"/>
              </a:rPr>
              <a:t>Necesidades Especiales en Educación. : El rol del profesor.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on the right: </a:t>
            </a:r>
            <a:r>
              <a:rPr lang="en-CA" sz="1200" dirty="0">
                <a:hlinkClick r:id="rId4" tooltip="https://www.nosinmishijos.com/search/label/Educaci%C3%B3n%20en%20casa"/>
              </a:rPr>
              <a:t>This Photo</a:t>
            </a:r>
            <a:r>
              <a:rPr lang="en-CA" sz="1200" dirty="0"/>
              <a:t> by Unknown Author is licensed under </a:t>
            </a:r>
            <a:r>
              <a:rPr lang="en-CA" sz="1200" dirty="0">
                <a:hlinkClick r:id="rId5" tooltip="https://creativecommons.org/licenses/by/3.0/"/>
              </a:rPr>
              <a:t>CC BY</a:t>
            </a:r>
            <a:endParaRPr lang="en-CA" sz="1200" dirty="0"/>
          </a:p>
          <a:p>
            <a:endParaRPr lang="en-C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E4356-DDD0-D9EB-603B-C7A08C8A3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6EEFC59A-8CB5-4227-83D4-FF1615A135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</a:t>
            </a:r>
            <a:r>
              <a:rPr lang="en-CA" sz="1200" dirty="0">
                <a:hlinkClick r:id="rId3" tooltip="https://courses.lumenlearning.com/suny-hccc-ss-152-1/chapter/learning-and-intelligence/"/>
              </a:rPr>
              <a:t>This Photo</a:t>
            </a:r>
            <a:r>
              <a:rPr lang="en-CA" sz="1200" dirty="0"/>
              <a:t> by Unknown Author is licensed under </a:t>
            </a:r>
            <a:r>
              <a:rPr lang="en-CA" sz="1200" dirty="0">
                <a:hlinkClick r:id="rId4" tooltip="https://creativecommons.org/licenses/by/3.0/"/>
              </a:rPr>
              <a:t>CC BY</a:t>
            </a:r>
            <a:endParaRPr lang="en-CA" sz="12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72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344B435-7F76-46E1-ABCA-23D816A649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on the left: </a:t>
            </a:r>
            <a:r>
              <a:rPr lang="en-CA" sz="1200" dirty="0">
                <a:hlinkClick r:id="rId3" tooltip="https://www.flickr.com/photos/worldbank/4248399523"/>
              </a:rPr>
              <a:t>This Photo</a:t>
            </a:r>
            <a:r>
              <a:rPr lang="en-CA" sz="1200" dirty="0"/>
              <a:t> by Unknown Author is licensed under </a:t>
            </a:r>
            <a:r>
              <a:rPr lang="en-CA" sz="1200" dirty="0">
                <a:hlinkClick r:id="rId4" tooltip="https://creativecommons.org/licenses/by-nc-nd/3.0/"/>
              </a:rPr>
              <a:t>CC BY-NC-ND</a:t>
            </a:r>
            <a:endParaRPr lang="en-C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Image on the right: </a:t>
            </a:r>
            <a:r>
              <a:rPr lang="en-CA" dirty="0">
                <a:hlinkClick r:id="rId5"/>
              </a:rPr>
              <a:t>https://www.rawpixel.com/image/148123/premium-photo-image-boys-bubble-bubble-wand</a:t>
            </a:r>
            <a:endParaRPr lang="en-CA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</a:t>
            </a:r>
            <a:r>
              <a:rPr lang="en-CA" sz="1200" dirty="0">
                <a:hlinkClick r:id="rId3" tooltip="https://iris.peabody.vanderbilt.edu/module/iep02/cresource/q2/p07/"/>
              </a:rPr>
              <a:t>This Photo</a:t>
            </a:r>
            <a:r>
              <a:rPr lang="en-CA" sz="1200" dirty="0"/>
              <a:t> by Unknown Author is licensed under </a:t>
            </a:r>
            <a:r>
              <a:rPr lang="en-CA" sz="1200" dirty="0">
                <a:hlinkClick r:id="rId4" tooltip="https://creativecommons.org/licenses/by-nc-nd/3.0/"/>
              </a:rPr>
              <a:t>CC BY-NC-ND</a:t>
            </a:r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F67C8-649D-483A-90B2-8ADDEFEEAC68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4280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2194E-F778-E251-847A-A799A0395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855481-7282-8753-CAA8-9E7576EEB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A49B3-0097-FB0B-6698-9EBC100A9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9/3/25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A1E8E-4D6E-49AC-CE28-55D2D4C42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F34E1-7EC4-01BF-BF32-A0CEFE468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7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81640-BACB-46C9-A757-1FB0D6730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E1E1E-2DDD-25BA-617C-97D678A2F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4DBB4-6D13-DF10-DA2F-A8C76445E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F32F0-436B-300D-B99C-409477532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8A147-E6BA-9492-569E-6073414F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1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F4EF65-6AB0-AB5B-4640-95EA254BB6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35BB2F-E302-719D-1ED0-60680685C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85D27-BF07-6313-922C-3AB1729A0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4BCA5-DF68-892F-1660-BA18A648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B085C-72C3-AEAB-6619-BB2001A1A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9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6D1EF-B098-D848-F9A6-51AC8286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2B14A-56FB-59D4-909F-A1D693191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4A766-468E-B3BC-D66A-51077B53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76EB7-9B47-588D-137A-64371E994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92CAC-177B-84EA-DEB6-F32857E0A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A85A9-7839-E61F-B4C5-8468D8D39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8348B-19ED-DB91-0DB2-49EA36BA5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E6B6C-D540-4733-97A0-0EFAA865C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0F967-EF94-311E-9FCD-49E4A5E61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A5DCB-84FD-3697-C476-25512DE8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0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C6667-0A35-3816-51DD-E3040242E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8CC70-941F-A70E-5E0B-17CCABDC7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C0154-287D-1794-59A2-081B11393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D5E6E4-E665-66AA-0A92-E5221BBF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9/3/25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11FE0-3BBC-98C1-54B4-AE82A96A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97CD0-B3ED-F2BB-544B-26733A73B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8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1CDD8-B344-C7C2-BF60-4805123F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41B11-6680-B08B-2B59-311AE52F9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41C6ED-E51C-B360-7D12-C9B912AF2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E5790F-B325-186A-EA17-0902A2271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C3F87-FE34-78DF-8FC7-E53684EEF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2B4831-EE7E-17AC-43F9-8E66E08E4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9/3/25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E5DC8C-CE8F-96E9-F005-D70E1F425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429F69-DEDF-AD1A-436E-F3C66CD2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5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C752F-BF93-A539-6EF0-71C7C0C08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0F1F8-997D-D2DB-8771-D1673E0A8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9/3/25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79005-5C6F-4EAE-FBE5-138EF9134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F5E92-B114-50CF-1C97-A48ADC2D3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3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4835C2-981B-5625-4283-6B537E6D1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9/3/25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EFAF2-8AA5-3F82-D380-0FED3C91A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936B2-F703-97E7-9838-3893AB957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7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5976-727D-E0E8-0760-C2A5400B0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964C0-3A98-DE25-81FC-9EFB0DC15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B4B87-78C3-91EA-83EE-2E685B63E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818CF-E1FC-A863-002D-70A4898E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9/3/25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BD89F-0B68-C93C-A88B-7B6CD7AC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F4124-8D2D-BF74-C411-CE727EF6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0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799CC-6546-72A1-6FEA-E711273B5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60DC46-B583-2DF2-BC87-4917101C8F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668BB0-8FA5-C295-1B55-E21A8E0CA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8960E-2394-32CD-E65F-8A9CDB83A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9/3/25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43EF0-7060-9B0E-69CF-63E0CDEA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3D172A-A7BC-5054-62A8-BAB6277F1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7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53B945">
                <a:alpha val="82000"/>
              </a:srgbClr>
            </a:gs>
            <a:gs pos="48000">
              <a:srgbClr val="00838A">
                <a:alpha val="74000"/>
              </a:srgbClr>
            </a:gs>
            <a:gs pos="72000">
              <a:srgbClr val="00838A">
                <a:alpha val="80000"/>
              </a:srgbClr>
            </a:gs>
            <a:gs pos="100000">
              <a:srgbClr val="00838A">
                <a:alpha val="8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5C8ED4-0552-8A89-5B10-4971AC405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61767-FEEE-351D-FE98-8EA920B97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0418B-2E77-2032-2918-7B0D0CCC54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9/3/25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63D1C-1DE8-3DF8-B013-DED689C33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82C05-D3F0-5783-11D1-4AD00613E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19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orldbank/4248399523" TargetMode="External"/><Relationship Id="rId7" Type="http://schemas.openxmlformats.org/officeDocument/2006/relationships/image" Target="../media/image15.1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rawpixel.com/image/148123/premium-photo-image-boys-bubble-bubble-wand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openclipart.org/detail/88081/manilla%20folde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hyperlink" Target="https://iris.peabody.vanderbilt.edu/module/iep02/cresource/q2/p07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ourses.lumenlearning.com/wm-lifespandevelopment/chapter/psychosocial-development/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s://www.pexels.com/video/bullying-a-classmate-inside-the-classroom-6935503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umourfoundation.ca/parent-guidebook/" TargetMode="External"/><Relationship Id="rId3" Type="http://schemas.openxmlformats.org/officeDocument/2006/relationships/hyperlink" Target="https://www.tumourfoundation.ca/" TargetMode="External"/><Relationship Id="rId7" Type="http://schemas.openxmlformats.org/officeDocument/2006/relationships/hyperlink" Target="https://www.reddit.com/r/neurofibromatosis/" TargetMode="External"/><Relationship Id="rId12" Type="http://schemas.openxmlformats.org/officeDocument/2006/relationships/hyperlink" Target="https://nervetumours.org.uk/images/downloads/NTUK_Additional_Notes_for_Teachers_2013_v1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acebook.com/groups/755729038190200" TargetMode="External"/><Relationship Id="rId11" Type="http://schemas.openxmlformats.org/officeDocument/2006/relationships/hyperlink" Target="https://nervetumours.org.uk/images/downloads/NTUK_Support_for_Teachers_NF1.pdf" TargetMode="External"/><Relationship Id="rId5" Type="http://schemas.openxmlformats.org/officeDocument/2006/relationships/hyperlink" Target="https://nervetumours.org.uk/" TargetMode="External"/><Relationship Id="rId10" Type="http://schemas.openxmlformats.org/officeDocument/2006/relationships/hyperlink" Target="https://www.ctf.org/wp-content/uploads/2023/11/CTF-NF1_For_Educators_Brochure.pdf" TargetMode="External"/><Relationship Id="rId4" Type="http://schemas.openxmlformats.org/officeDocument/2006/relationships/hyperlink" Target="https://www.ctf.org/" TargetMode="External"/><Relationship Id="rId9" Type="http://schemas.openxmlformats.org/officeDocument/2006/relationships/hyperlink" Target="https://www.ctf.org/wp-content/uploads/2023/11/NF1-Learning-brochure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umourfoundation.c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@tumourbc" TargetMode="External"/><Relationship Id="rId5" Type="http://schemas.openxmlformats.org/officeDocument/2006/relationships/hyperlink" Target="https://www.instagram.com/tumourbc" TargetMode="External"/><Relationship Id="rId4" Type="http://schemas.openxmlformats.org/officeDocument/2006/relationships/hyperlink" Target="https://www.facebook.com/Tumour-Foundation-of-BC-179972146693296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hyperlink" Target="https://www.news.uct.ac.za/article/-2020-07-17-children-with-disabilities-must-be-part-of-nation-build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itetexas.org/resources-el" TargetMode="Externa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oercommons.org/courseware/lesson/70014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ggwash.org/view/34456/preventing-teacher-turnover-part-1-give-teachers-a-voice-in-school-decision-making" TargetMode="External"/><Relationship Id="rId5" Type="http://schemas.openxmlformats.org/officeDocument/2006/relationships/image" Target="../media/image5.gif"/><Relationship Id="rId4" Type="http://schemas.openxmlformats.org/officeDocument/2006/relationships/hyperlink" Target="https://www.bcdb.com/cartoons/Other_Studios/S/Scholastic_Entertainment/index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hyperlink" Target="https://blogcued.blogspot.com/2017/12/aprendizaje-entre-iguales-capital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en/classroom-kindergarten-elementary-658002/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s://pixabay.com/photos/classroom-kindergarten-elementary-658002/" TargetMode="External"/><Relationship Id="rId9" Type="http://schemas.openxmlformats.org/officeDocument/2006/relationships/hyperlink" Target="http://blogcued.blogspot.com/2017/12/aprendizaje-entre-iguales-capital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.png"/><Relationship Id="rId7" Type="http://schemas.openxmlformats.org/officeDocument/2006/relationships/hyperlink" Target="http://flickr.com/photos/mikebaird/590268536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flickr.com/photos/ftmeade/7185134319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s://flickr.com/photos/ftmeade/7185134319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lasgolondrinas005.blogspot.com/2016/05/el-rol-del-profesor.html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news.uct.ac.za/article/-2020-07-17-children-with-disabilities-must-be-part-of-nation-building" TargetMode="External"/><Relationship Id="rId5" Type="http://schemas.openxmlformats.org/officeDocument/2006/relationships/image" Target="../media/image11.jpg"/><Relationship Id="rId4" Type="http://schemas.openxmlformats.org/officeDocument/2006/relationships/hyperlink" Target="https://www.nosinmishijos.com/search/label/Orde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hyperlink" Target="https://courses.lumenlearning.com/suny-lifespandevelopment2/chapter/learning-and-intelligenc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9405C-34F7-648A-60D1-3D04D0CD8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2120"/>
            <a:ext cx="9144000" cy="2387600"/>
          </a:xfrm>
        </p:spPr>
        <p:txBody>
          <a:bodyPr>
            <a:noAutofit/>
          </a:bodyPr>
          <a:lstStyle/>
          <a:p>
            <a:r>
              <a:rPr lang="en-CA" sz="6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Supporting Students with NF1 in the Classroom</a:t>
            </a:r>
            <a:endParaRPr lang="en-US" sz="66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66A433-D3EA-E6DE-C8C1-1E243222D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9919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A Guide for Educators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828613-B91F-29D2-F2E1-74DA2E203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1" y="5467739"/>
            <a:ext cx="3710401" cy="139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69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0F6D76B-164D-4FBA-AEF0-1DF4B6139845}"/>
              </a:ext>
            </a:extLst>
          </p:cNvPr>
          <p:cNvSpPr/>
          <p:nvPr/>
        </p:nvSpPr>
        <p:spPr>
          <a:xfrm>
            <a:off x="1005840" y="5236929"/>
            <a:ext cx="4023360" cy="467540"/>
          </a:xfrm>
          <a:prstGeom prst="rect">
            <a:avLst/>
          </a:prstGeom>
          <a:solidFill>
            <a:srgbClr val="55B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1" name="Picture 20">
            <a:hlinkClick r:id="rId3"/>
            <a:extLst>
              <a:ext uri="{FF2B5EF4-FFF2-40B4-BE49-F238E27FC236}">
                <a16:creationId xmlns:a16="http://schemas.microsoft.com/office/drawing/2014/main" id="{5278C05B-00C0-439D-A799-B36A4EAA3A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3628"/>
          <a:stretch/>
        </p:blipFill>
        <p:spPr>
          <a:xfrm>
            <a:off x="5795060" y="4790290"/>
            <a:ext cx="2861542" cy="183398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45F56-4865-F107-2F89-2C59D8725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509408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  <a:highlight>
                  <a:srgbClr val="0098A1"/>
                </a:highlight>
                <a:latin typeface="+mj-lt"/>
              </a:rPr>
              <a:t>Social skills</a:t>
            </a:r>
            <a:endParaRPr lang="en-US" sz="28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  <a:highlight>
                <a:srgbClr val="0098A1"/>
              </a:highlight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68E33-DB2C-D69F-DD43-0FB61DACA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4" y="2373096"/>
            <a:ext cx="5157787" cy="368458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Struggles with social interaction and communication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Possible delay of language development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Can impact the student’s ability to form friendships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A4E29A-EEDD-4985-EA35-05EA1EDFBC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497808"/>
            <a:ext cx="5183188" cy="82391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  <a:highlight>
                  <a:srgbClr val="0098A1"/>
                </a:highlight>
                <a:latin typeface="+mj-lt"/>
              </a:rPr>
              <a:t>What can educators do?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376CB-A2E0-7505-510D-7BC716678A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369472"/>
            <a:ext cx="5183188" cy="440765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Plan playdates or activities with suitable peers</a:t>
            </a:r>
          </a:p>
          <a:p>
            <a:pPr lvl="1"/>
            <a:r>
              <a:rPr lang="en-CA" sz="25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Prepare the student</a:t>
            </a:r>
          </a:p>
          <a:p>
            <a:pPr lvl="1"/>
            <a:r>
              <a:rPr lang="en-CA" sz="25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Plan the activity with the student</a:t>
            </a:r>
          </a:p>
          <a:p>
            <a:pPr lvl="1"/>
            <a:r>
              <a:rPr lang="en-CA" sz="25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Ask for feedback</a:t>
            </a:r>
            <a:endParaRPr lang="en-US" sz="25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C9FB85-2B0C-3FCE-7593-C3DB74DF44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5" y="6006308"/>
            <a:ext cx="2375797" cy="8901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2C02AD-9B62-40AA-A4DE-94B4B58DA62A}"/>
              </a:ext>
            </a:extLst>
          </p:cNvPr>
          <p:cNvSpPr txBox="1"/>
          <p:nvPr/>
        </p:nvSpPr>
        <p:spPr>
          <a:xfrm>
            <a:off x="201946" y="5209089"/>
            <a:ext cx="5593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Encourage companionship!</a:t>
            </a:r>
          </a:p>
        </p:txBody>
      </p:sp>
      <p:pic>
        <p:nvPicPr>
          <p:cNvPr id="12" name="Picture 11">
            <a:hlinkClick r:id="rId6"/>
            <a:extLst>
              <a:ext uri="{FF2B5EF4-FFF2-40B4-BE49-F238E27FC236}">
                <a16:creationId xmlns:a16="http://schemas.microsoft.com/office/drawing/2014/main" id="{1339CA2E-1CFE-C02B-83D4-1ADF25CB32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952877" y="4790290"/>
            <a:ext cx="2747548" cy="1833988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3E06427-FF88-5D6B-F35F-1328FFD702D3}"/>
              </a:ext>
            </a:extLst>
          </p:cNvPr>
          <p:cNvGrpSpPr/>
          <p:nvPr/>
        </p:nvGrpSpPr>
        <p:grpSpPr>
          <a:xfrm>
            <a:off x="11197799" y="-5606"/>
            <a:ext cx="794085" cy="1325563"/>
            <a:chOff x="11197799" y="-13226"/>
            <a:chExt cx="794085" cy="1325563"/>
          </a:xfrm>
        </p:grpSpPr>
        <p:sp>
          <p:nvSpPr>
            <p:cNvPr id="14" name="Rectangle: Single Corner Snipped 13">
              <a:extLst>
                <a:ext uri="{FF2B5EF4-FFF2-40B4-BE49-F238E27FC236}">
                  <a16:creationId xmlns:a16="http://schemas.microsoft.com/office/drawing/2014/main" id="{5F540D42-510A-8390-C6CC-44D34EB6BEFF}"/>
                </a:ext>
              </a:extLst>
            </p:cNvPr>
            <p:cNvSpPr/>
            <p:nvPr/>
          </p:nvSpPr>
          <p:spPr>
            <a:xfrm rot="10800000">
              <a:off x="11197799" y="-13226"/>
              <a:ext cx="794085" cy="1325563"/>
            </a:xfrm>
            <a:prstGeom prst="snip1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A3E065-1274-1F56-7D27-01C88F198BFE}"/>
                </a:ext>
              </a:extLst>
            </p:cNvPr>
            <p:cNvSpPr txBox="1"/>
            <p:nvPr/>
          </p:nvSpPr>
          <p:spPr>
            <a:xfrm rot="5400000">
              <a:off x="11092390" y="377520"/>
              <a:ext cx="1004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25000"/>
                      </a:prstClr>
                    </a:outerShdw>
                  </a:effectLst>
                </a:rPr>
                <a:t>SOCIAL SKILLS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AFE1272-C739-4890-8FD3-63038D3DBCF8}"/>
              </a:ext>
            </a:extLst>
          </p:cNvPr>
          <p:cNvSpPr/>
          <p:nvPr/>
        </p:nvSpPr>
        <p:spPr>
          <a:xfrm>
            <a:off x="927035" y="657379"/>
            <a:ext cx="7660705" cy="676645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F03D30D-DEB3-449B-8FDE-37D250A9B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Learning &amp; Behavioural Challenges</a:t>
            </a:r>
            <a:endParaRPr lang="en-US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3613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E77AF-9A15-3C12-CF0E-739450DB3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239542D-C307-4F2D-8DC2-F2EAF4A67761}"/>
              </a:ext>
            </a:extLst>
          </p:cNvPr>
          <p:cNvGrpSpPr/>
          <p:nvPr/>
        </p:nvGrpSpPr>
        <p:grpSpPr>
          <a:xfrm>
            <a:off x="3284220" y="5659354"/>
            <a:ext cx="6370319" cy="883369"/>
            <a:chOff x="186532" y="4663451"/>
            <a:chExt cx="6370319" cy="88336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4F504E7-4BBC-44CE-96D6-1AE5A914B5CB}"/>
                </a:ext>
              </a:extLst>
            </p:cNvPr>
            <p:cNvSpPr/>
            <p:nvPr/>
          </p:nvSpPr>
          <p:spPr>
            <a:xfrm>
              <a:off x="186532" y="4663451"/>
              <a:ext cx="6370319" cy="467540"/>
            </a:xfrm>
            <a:prstGeom prst="rect">
              <a:avLst/>
            </a:prstGeom>
            <a:solidFill>
              <a:srgbClr val="55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5B5BE39-697C-4CB0-9AC1-23ABC390DB52}"/>
                </a:ext>
              </a:extLst>
            </p:cNvPr>
            <p:cNvSpPr/>
            <p:nvPr/>
          </p:nvSpPr>
          <p:spPr>
            <a:xfrm>
              <a:off x="537052" y="5079280"/>
              <a:ext cx="5608320" cy="467540"/>
            </a:xfrm>
            <a:prstGeom prst="rect">
              <a:avLst/>
            </a:prstGeom>
            <a:solidFill>
              <a:srgbClr val="55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8E9166E-A320-480A-A16E-C7B73AF64915}"/>
              </a:ext>
            </a:extLst>
          </p:cNvPr>
          <p:cNvSpPr/>
          <p:nvPr/>
        </p:nvSpPr>
        <p:spPr>
          <a:xfrm>
            <a:off x="927034" y="657379"/>
            <a:ext cx="10030525" cy="676645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1CFE1-167A-96B8-E9AC-66B550EFC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Individualized Supports and Educational Plans</a:t>
            </a:r>
            <a:endParaRPr lang="en-US" dirty="0"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244BA6-71DE-7DE0-DE93-2E3ED691BEDC}"/>
              </a:ext>
            </a:extLst>
          </p:cNvPr>
          <p:cNvSpPr txBox="1"/>
          <p:nvPr/>
        </p:nvSpPr>
        <p:spPr>
          <a:xfrm>
            <a:off x="2870671" y="5640640"/>
            <a:ext cx="7139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Communication with parents is essential to create well-aligned support strategies!</a:t>
            </a:r>
            <a:endParaRPr lang="en-US" sz="28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5F8853-2F60-3399-E05D-93766706FB93}"/>
              </a:ext>
            </a:extLst>
          </p:cNvPr>
          <p:cNvSpPr txBox="1">
            <a:spLocks/>
          </p:cNvSpPr>
          <p:nvPr/>
        </p:nvSpPr>
        <p:spPr>
          <a:xfrm>
            <a:off x="899660" y="1629132"/>
            <a:ext cx="110819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If available,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  <a:highlight>
                  <a:srgbClr val="0098A1"/>
                </a:highlight>
              </a:rPr>
              <a:t>Individualized Educational Plan (IEP)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Informal accommodations can be used if no official designation exists</a:t>
            </a:r>
            <a:endParaRPr lang="en-US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E53564-E386-A1D7-1733-E6195866B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5" y="6006308"/>
            <a:ext cx="2375797" cy="890195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AB1CF02B-F468-41E7-ABE9-1E76E400A498}"/>
              </a:ext>
            </a:extLst>
          </p:cNvPr>
          <p:cNvGrpSpPr/>
          <p:nvPr/>
        </p:nvGrpSpPr>
        <p:grpSpPr>
          <a:xfrm>
            <a:off x="838200" y="3036889"/>
            <a:ext cx="10651096" cy="2091451"/>
            <a:chOff x="968063" y="3143055"/>
            <a:chExt cx="10651096" cy="209145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2F45A7-43A0-4F56-9A07-4401A16FB3E1}"/>
                </a:ext>
              </a:extLst>
            </p:cNvPr>
            <p:cNvSpPr txBox="1"/>
            <p:nvPr/>
          </p:nvSpPr>
          <p:spPr>
            <a:xfrm>
              <a:off x="968063" y="3143055"/>
              <a:ext cx="3290673" cy="86177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25000"/>
                      </a:prstClr>
                    </a:outerShdw>
                  </a:effectLst>
                </a:rPr>
                <a:t>Details of student’s strengths &amp; weaknesses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202266-52C0-4543-B65B-FE3F543CC4F7}"/>
                </a:ext>
              </a:extLst>
            </p:cNvPr>
            <p:cNvSpPr txBox="1"/>
            <p:nvPr/>
          </p:nvSpPr>
          <p:spPr>
            <a:xfrm>
              <a:off x="974793" y="4372732"/>
              <a:ext cx="3290673" cy="86177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25000"/>
                      </a:prstClr>
                    </a:outerShdw>
                  </a:effectLst>
                </a:rPr>
                <a:t>Specific area where the student needs help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34500E-B493-45E0-B612-153BB2E46631}"/>
                </a:ext>
              </a:extLst>
            </p:cNvPr>
            <p:cNvSpPr txBox="1"/>
            <p:nvPr/>
          </p:nvSpPr>
          <p:spPr>
            <a:xfrm>
              <a:off x="7259514" y="3156507"/>
              <a:ext cx="4344886" cy="86177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25000"/>
                      </a:prstClr>
                    </a:outerShdw>
                  </a:effectLst>
                </a:rPr>
                <a:t>Outline of measurable goals &amp; strategies to achieve the goals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20A135E-9620-4A61-9A34-4C81F017996C}"/>
                </a:ext>
              </a:extLst>
            </p:cNvPr>
            <p:cNvSpPr txBox="1"/>
            <p:nvPr/>
          </p:nvSpPr>
          <p:spPr>
            <a:xfrm>
              <a:off x="7097067" y="4354018"/>
              <a:ext cx="4522092" cy="86177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25000"/>
                      </a:prstClr>
                    </a:outerShdw>
                  </a:effectLst>
                </a:rPr>
                <a:t>Who (educator, student, parents) will do what by when and why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DB48FD5-55E9-4794-93FA-2C854238B969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 flipV="1">
              <a:off x="4265466" y="4361916"/>
              <a:ext cx="735227" cy="44170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89D17FA-F920-4879-9B9C-06B94B5FDFFE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4258736" y="3573942"/>
              <a:ext cx="907216" cy="51352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4629A5A-FE78-4B47-B333-B039554D505B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 flipV="1">
              <a:off x="6218507" y="3587394"/>
              <a:ext cx="1041007" cy="63910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4092CFE-395B-4946-B375-619ECE3650FD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>
              <a:off x="6071544" y="4079572"/>
              <a:ext cx="1025523" cy="70533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A88255A-38E4-47AD-9E58-A5660AE684B8}"/>
                </a:ext>
              </a:extLst>
            </p:cNvPr>
            <p:cNvGrpSpPr/>
            <p:nvPr/>
          </p:nvGrpSpPr>
          <p:grpSpPr>
            <a:xfrm>
              <a:off x="4825490" y="3219049"/>
              <a:ext cx="1867270" cy="1776931"/>
              <a:chOff x="883468" y="1798079"/>
              <a:chExt cx="2155954" cy="191610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291E4277-20AF-4732-9B24-A783B03210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883468" y="1798079"/>
                <a:ext cx="2155954" cy="1916104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468EC2-4493-483E-84B5-DC4DD80F970F}"/>
                  </a:ext>
                </a:extLst>
              </p:cNvPr>
              <p:cNvSpPr txBox="1"/>
              <p:nvPr/>
            </p:nvSpPr>
            <p:spPr>
              <a:xfrm>
                <a:off x="1475530" y="2505701"/>
                <a:ext cx="1060808" cy="69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25000"/>
                        </a:prstClr>
                      </a:outerShdw>
                    </a:effectLst>
                  </a:rPr>
                  <a:t>IEP</a:t>
                </a:r>
                <a:endParaRPr lang="en-CA" sz="36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25000"/>
                      </a:prst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539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9A8A1A-4EA5-4F16-932A-6D2505F7050D}"/>
              </a:ext>
            </a:extLst>
          </p:cNvPr>
          <p:cNvSpPr txBox="1">
            <a:spLocks/>
          </p:cNvSpPr>
          <p:nvPr/>
        </p:nvSpPr>
        <p:spPr>
          <a:xfrm>
            <a:off x="899660" y="1629132"/>
            <a:ext cx="10812176" cy="113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Students with learning disorders can suffer from social isolation, poor self-esteem or difficulty making friends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9A4625C-D8C4-436C-B17E-7D06CE300A82}"/>
              </a:ext>
            </a:extLst>
          </p:cNvPr>
          <p:cNvGrpSpPr/>
          <p:nvPr/>
        </p:nvGrpSpPr>
        <p:grpSpPr>
          <a:xfrm>
            <a:off x="1153127" y="2768252"/>
            <a:ext cx="4013233" cy="957928"/>
            <a:chOff x="1153127" y="2768252"/>
            <a:chExt cx="4013233" cy="95792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892AF09-A3AF-4C39-A3F9-BBB1C06B85CE}"/>
                </a:ext>
              </a:extLst>
            </p:cNvPr>
            <p:cNvSpPr/>
            <p:nvPr/>
          </p:nvSpPr>
          <p:spPr>
            <a:xfrm>
              <a:off x="1153127" y="2768252"/>
              <a:ext cx="4013233" cy="477868"/>
            </a:xfrm>
            <a:prstGeom prst="rect">
              <a:avLst/>
            </a:prstGeom>
            <a:solidFill>
              <a:srgbClr val="009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A8549DE-795D-4097-BACF-B76C386E94F9}"/>
                </a:ext>
              </a:extLst>
            </p:cNvPr>
            <p:cNvSpPr/>
            <p:nvPr/>
          </p:nvSpPr>
          <p:spPr>
            <a:xfrm>
              <a:off x="1153127" y="3205390"/>
              <a:ext cx="1879633" cy="520790"/>
            </a:xfrm>
            <a:prstGeom prst="rect">
              <a:avLst/>
            </a:prstGeom>
            <a:solidFill>
              <a:srgbClr val="009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F8ADAE2-6150-4D6F-A4DD-0A1FBCD15EC2}"/>
              </a:ext>
            </a:extLst>
          </p:cNvPr>
          <p:cNvSpPr/>
          <p:nvPr/>
        </p:nvSpPr>
        <p:spPr>
          <a:xfrm>
            <a:off x="5364480" y="6185381"/>
            <a:ext cx="6035039" cy="467540"/>
          </a:xfrm>
          <a:prstGeom prst="rect">
            <a:avLst/>
          </a:prstGeom>
          <a:solidFill>
            <a:srgbClr val="55B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622B71-246A-2988-DA6A-2D7ECCB78C25}"/>
              </a:ext>
            </a:extLst>
          </p:cNvPr>
          <p:cNvSpPr txBox="1"/>
          <p:nvPr/>
        </p:nvSpPr>
        <p:spPr>
          <a:xfrm>
            <a:off x="5299080" y="6148329"/>
            <a:ext cx="63496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Focus on strengths and celebrate growth. </a:t>
            </a:r>
            <a:endParaRPr lang="en-CA" sz="28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F89098-9A9C-46FC-863C-74DDDBB71B44}"/>
              </a:ext>
            </a:extLst>
          </p:cNvPr>
          <p:cNvSpPr/>
          <p:nvPr/>
        </p:nvSpPr>
        <p:spPr>
          <a:xfrm>
            <a:off x="927034" y="657379"/>
            <a:ext cx="10495346" cy="676645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CC7BB-BEFA-4BE2-AF94-6CBC3BD3F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3636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Social-Emotional Support for Students with NF1</a:t>
            </a:r>
            <a:endParaRPr lang="en-CA" dirty="0"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DF288-8390-495D-A044-12D8F061F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3418" y="2780778"/>
            <a:ext cx="5181600" cy="3936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Bullying awareness and prevention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Educate class on NF1 if granted consent by parents and student</a:t>
            </a: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Be aware of the 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student’s behavioural changes and communicate with parents</a:t>
            </a:r>
            <a:endParaRPr lang="en-US" sz="28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  <a:p>
            <a:endParaRPr lang="en-CA" dirty="0"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26D78-30A1-43BC-B8DC-BD7307E58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5" y="6006308"/>
            <a:ext cx="2375797" cy="890195"/>
          </a:xfrm>
          <a:prstGeom prst="rect">
            <a:avLst/>
          </a:prstGeom>
        </p:spPr>
      </p:pic>
      <p:pic>
        <p:nvPicPr>
          <p:cNvPr id="14" name="Picture 13">
            <a:hlinkClick r:id="rId4"/>
            <a:extLst>
              <a:ext uri="{FF2B5EF4-FFF2-40B4-BE49-F238E27FC236}">
                <a16:creationId xmlns:a16="http://schemas.microsoft.com/office/drawing/2014/main" id="{C3EB3C77-69F8-45C1-A808-357CA0BC91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84394" y="3063360"/>
            <a:ext cx="3981726" cy="265780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08556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E77AF-9A15-3C12-CF0E-739450DB3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DEFEA401-9D3E-4B57-BA31-3F261E808DD8}"/>
              </a:ext>
            </a:extLst>
          </p:cNvPr>
          <p:cNvGrpSpPr/>
          <p:nvPr/>
        </p:nvGrpSpPr>
        <p:grpSpPr>
          <a:xfrm>
            <a:off x="6553201" y="1743139"/>
            <a:ext cx="4724399" cy="929417"/>
            <a:chOff x="887053" y="1749552"/>
            <a:chExt cx="4724399" cy="92941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4515E06-4B65-4862-9341-D1FAE0D6B48B}"/>
                </a:ext>
              </a:extLst>
            </p:cNvPr>
            <p:cNvSpPr/>
            <p:nvPr/>
          </p:nvSpPr>
          <p:spPr>
            <a:xfrm>
              <a:off x="887053" y="1749552"/>
              <a:ext cx="4547615" cy="513588"/>
            </a:xfrm>
            <a:prstGeom prst="rect">
              <a:avLst/>
            </a:prstGeom>
            <a:solidFill>
              <a:srgbClr val="009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556D8DA-511B-4C0C-838D-7EF91C1767BB}"/>
                </a:ext>
              </a:extLst>
            </p:cNvPr>
            <p:cNvSpPr/>
            <p:nvPr/>
          </p:nvSpPr>
          <p:spPr>
            <a:xfrm>
              <a:off x="887053" y="2165381"/>
              <a:ext cx="4724399" cy="513588"/>
            </a:xfrm>
            <a:prstGeom prst="rect">
              <a:avLst/>
            </a:prstGeom>
            <a:solidFill>
              <a:srgbClr val="009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FFA3838-2F6D-46FC-B61E-4FBC11ED2528}"/>
              </a:ext>
            </a:extLst>
          </p:cNvPr>
          <p:cNvSpPr txBox="1">
            <a:spLocks/>
          </p:cNvSpPr>
          <p:nvPr/>
        </p:nvSpPr>
        <p:spPr>
          <a:xfrm>
            <a:off x="6497443" y="1755844"/>
            <a:ext cx="5181600" cy="393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Reducing isolation through inclusive peer opportunities</a:t>
            </a:r>
            <a:endParaRPr lang="en-US" sz="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  <a:latin typeface="Calibri" panose="020F0502020204030204"/>
              </a:rPr>
              <a:t>Class discussions, team activities</a:t>
            </a:r>
            <a:endParaRPr lang="en-CA" dirty="0"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  <a:highlight>
                <a:srgbClr val="55BA47"/>
              </a:highlight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93D3825-6101-4561-BBBF-F278BAEBC7F6}"/>
              </a:ext>
            </a:extLst>
          </p:cNvPr>
          <p:cNvGrpSpPr/>
          <p:nvPr/>
        </p:nvGrpSpPr>
        <p:grpSpPr>
          <a:xfrm>
            <a:off x="939767" y="1749552"/>
            <a:ext cx="4766089" cy="929417"/>
            <a:chOff x="939767" y="1749552"/>
            <a:chExt cx="4766089" cy="92941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0581D20-A32C-42B6-8961-EA9034529A13}"/>
                </a:ext>
              </a:extLst>
            </p:cNvPr>
            <p:cNvSpPr/>
            <p:nvPr/>
          </p:nvSpPr>
          <p:spPr>
            <a:xfrm>
              <a:off x="939767" y="1749552"/>
              <a:ext cx="4766089" cy="513588"/>
            </a:xfrm>
            <a:prstGeom prst="rect">
              <a:avLst/>
            </a:prstGeom>
            <a:solidFill>
              <a:srgbClr val="009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DDCB7A0-2D25-4315-B624-8FE9C7915475}"/>
                </a:ext>
              </a:extLst>
            </p:cNvPr>
            <p:cNvSpPr/>
            <p:nvPr/>
          </p:nvSpPr>
          <p:spPr>
            <a:xfrm>
              <a:off x="939767" y="2165381"/>
              <a:ext cx="3138457" cy="513588"/>
            </a:xfrm>
            <a:prstGeom prst="rect">
              <a:avLst/>
            </a:prstGeom>
            <a:solidFill>
              <a:srgbClr val="009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32E879E-9859-4B86-97BB-D8F324F832ED}"/>
              </a:ext>
            </a:extLst>
          </p:cNvPr>
          <p:cNvSpPr txBox="1">
            <a:spLocks/>
          </p:cNvSpPr>
          <p:nvPr/>
        </p:nvSpPr>
        <p:spPr>
          <a:xfrm>
            <a:off x="874775" y="1755844"/>
            <a:ext cx="5181600" cy="4342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Building confidence through effort-based praise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Students can become stuck in a “failure cycle” as they lose confidence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Reward based on effort and practice instead of outcomes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075D33-56F6-418A-991F-052CEC8FB40E}"/>
              </a:ext>
            </a:extLst>
          </p:cNvPr>
          <p:cNvGrpSpPr/>
          <p:nvPr/>
        </p:nvGrpSpPr>
        <p:grpSpPr>
          <a:xfrm>
            <a:off x="3337560" y="5578544"/>
            <a:ext cx="7978140" cy="883369"/>
            <a:chOff x="-1107422" y="4663451"/>
            <a:chExt cx="7978140" cy="88336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04B4921-4540-4193-AB6F-62E9E56F222A}"/>
                </a:ext>
              </a:extLst>
            </p:cNvPr>
            <p:cNvSpPr/>
            <p:nvPr/>
          </p:nvSpPr>
          <p:spPr>
            <a:xfrm>
              <a:off x="-1107422" y="4663451"/>
              <a:ext cx="7978140" cy="467540"/>
            </a:xfrm>
            <a:prstGeom prst="rect">
              <a:avLst/>
            </a:prstGeom>
            <a:solidFill>
              <a:srgbClr val="55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B50692F-EDC8-4CD4-A868-387EE3DF92F0}"/>
                </a:ext>
              </a:extLst>
            </p:cNvPr>
            <p:cNvSpPr/>
            <p:nvPr/>
          </p:nvSpPr>
          <p:spPr>
            <a:xfrm>
              <a:off x="-558782" y="5079280"/>
              <a:ext cx="6804660" cy="467540"/>
            </a:xfrm>
            <a:prstGeom prst="rect">
              <a:avLst/>
            </a:prstGeom>
            <a:solidFill>
              <a:srgbClr val="55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8F90EBF-0F81-4AF0-B4D6-74C5870439C1}"/>
              </a:ext>
            </a:extLst>
          </p:cNvPr>
          <p:cNvSpPr/>
          <p:nvPr/>
        </p:nvSpPr>
        <p:spPr>
          <a:xfrm>
            <a:off x="927034" y="657379"/>
            <a:ext cx="10495345" cy="676645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1CFE1-167A-96B8-E9AC-66B550EFC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2049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Social-Emotional Support for Students with NF1</a:t>
            </a:r>
            <a:endParaRPr lang="en-US" dirty="0"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E53564-E386-A1D7-1733-E6195866B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5" y="6006308"/>
            <a:ext cx="2375797" cy="890195"/>
          </a:xfrm>
          <a:prstGeom prst="rect">
            <a:avLst/>
          </a:prstGeom>
        </p:spPr>
      </p:pic>
      <p:pic>
        <p:nvPicPr>
          <p:cNvPr id="14" name="Picture 13">
            <a:hlinkClick r:id="rId4"/>
            <a:extLst>
              <a:ext uri="{FF2B5EF4-FFF2-40B4-BE49-F238E27FC236}">
                <a16:creationId xmlns:a16="http://schemas.microsoft.com/office/drawing/2014/main" id="{64F4E29B-7918-49CC-A723-ED7C2174E2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735" t="18147" r="28637"/>
          <a:stretch/>
        </p:blipFill>
        <p:spPr>
          <a:xfrm>
            <a:off x="6172203" y="3345180"/>
            <a:ext cx="2725591" cy="185401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8DF503-2DB6-D954-F9D5-789F6147A042}"/>
              </a:ext>
            </a:extLst>
          </p:cNvPr>
          <p:cNvSpPr txBox="1"/>
          <p:nvPr/>
        </p:nvSpPr>
        <p:spPr>
          <a:xfrm>
            <a:off x="2966450" y="5543176"/>
            <a:ext cx="8646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Students with NF1 may face hidden challenges but can excel with encouragement and understanding!</a:t>
            </a:r>
          </a:p>
        </p:txBody>
      </p:sp>
      <p:pic>
        <p:nvPicPr>
          <p:cNvPr id="11" name="Picture 10">
            <a:hlinkClick r:id="rId6"/>
            <a:extLst>
              <a:ext uri="{FF2B5EF4-FFF2-40B4-BE49-F238E27FC236}">
                <a16:creationId xmlns:a16="http://schemas.microsoft.com/office/drawing/2014/main" id="{8458AD02-652C-438C-B9E5-4372762E36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988960" y="3345179"/>
            <a:ext cx="2786593" cy="185401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90610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E77AF-9A15-3C12-CF0E-739450DB3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658BAC6-9657-49FC-8117-E5758BD004F2}"/>
              </a:ext>
            </a:extLst>
          </p:cNvPr>
          <p:cNvGrpSpPr/>
          <p:nvPr/>
        </p:nvGrpSpPr>
        <p:grpSpPr>
          <a:xfrm>
            <a:off x="8237220" y="5291875"/>
            <a:ext cx="3581400" cy="1201000"/>
            <a:chOff x="8237220" y="5291875"/>
            <a:chExt cx="3581400" cy="12010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AEFE228-8305-4A0F-958D-41EA9ABA700E}"/>
                </a:ext>
              </a:extLst>
            </p:cNvPr>
            <p:cNvGrpSpPr/>
            <p:nvPr/>
          </p:nvGrpSpPr>
          <p:grpSpPr>
            <a:xfrm>
              <a:off x="8237220" y="5291875"/>
              <a:ext cx="3581400" cy="883369"/>
              <a:chOff x="712751" y="4663451"/>
              <a:chExt cx="3581400" cy="883369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2BA836D-6CFD-4099-8878-EBB0E304787C}"/>
                  </a:ext>
                </a:extLst>
              </p:cNvPr>
              <p:cNvSpPr/>
              <p:nvPr/>
            </p:nvSpPr>
            <p:spPr>
              <a:xfrm>
                <a:off x="712751" y="4663451"/>
                <a:ext cx="3581400" cy="467540"/>
              </a:xfrm>
              <a:prstGeom prst="rect">
                <a:avLst/>
              </a:prstGeom>
              <a:solidFill>
                <a:srgbClr val="55BA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9DF3BAD-6A01-4DC2-9F76-798E69D152FE}"/>
                  </a:ext>
                </a:extLst>
              </p:cNvPr>
              <p:cNvSpPr/>
              <p:nvPr/>
            </p:nvSpPr>
            <p:spPr>
              <a:xfrm>
                <a:off x="819431" y="5079280"/>
                <a:ext cx="3345179" cy="467540"/>
              </a:xfrm>
              <a:prstGeom prst="rect">
                <a:avLst/>
              </a:prstGeom>
              <a:solidFill>
                <a:srgbClr val="55BA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9FE543-4A3E-4945-BDF1-E138706A5219}"/>
                </a:ext>
              </a:extLst>
            </p:cNvPr>
            <p:cNvSpPr/>
            <p:nvPr/>
          </p:nvSpPr>
          <p:spPr>
            <a:xfrm>
              <a:off x="8343899" y="6025335"/>
              <a:ext cx="3345179" cy="467540"/>
            </a:xfrm>
            <a:prstGeom prst="rect">
              <a:avLst/>
            </a:prstGeom>
            <a:solidFill>
              <a:srgbClr val="55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670781-FFC6-DC31-A5C4-272E65F19904}"/>
              </a:ext>
            </a:extLst>
          </p:cNvPr>
          <p:cNvSpPr txBox="1">
            <a:spLocks/>
          </p:cNvSpPr>
          <p:nvPr/>
        </p:nvSpPr>
        <p:spPr>
          <a:xfrm>
            <a:off x="8162786" y="5307755"/>
            <a:ext cx="3716591" cy="425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All underlined resources are hyperlinked. Ctrl + click to follow the link!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14BF7B-D349-4BBD-880B-CDB68274AC68}"/>
              </a:ext>
            </a:extLst>
          </p:cNvPr>
          <p:cNvSpPr/>
          <p:nvPr/>
        </p:nvSpPr>
        <p:spPr>
          <a:xfrm>
            <a:off x="927034" y="657379"/>
            <a:ext cx="8140765" cy="676645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1CFE1-167A-96B8-E9AC-66B550EFC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2049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Resources for Educators and Families</a:t>
            </a:r>
            <a:endParaRPr lang="en-US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5F8853-2F60-3399-E05D-93766706FB93}"/>
              </a:ext>
            </a:extLst>
          </p:cNvPr>
          <p:cNvSpPr txBox="1">
            <a:spLocks/>
          </p:cNvSpPr>
          <p:nvPr/>
        </p:nvSpPr>
        <p:spPr>
          <a:xfrm>
            <a:off x="838201" y="1550245"/>
            <a:ext cx="10515600" cy="1256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Many organizations are dedicated to improve the lives of people with NF1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  <a:highlight>
                <a:srgbClr val="55BA47"/>
              </a:highlight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E53564-E386-A1D7-1733-E6195866B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5" y="6006308"/>
            <a:ext cx="2375797" cy="890195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C25F182-C0A1-46E9-802A-24B957F80379}"/>
              </a:ext>
            </a:extLst>
          </p:cNvPr>
          <p:cNvSpPr txBox="1">
            <a:spLocks/>
          </p:cNvSpPr>
          <p:nvPr/>
        </p:nvSpPr>
        <p:spPr>
          <a:xfrm>
            <a:off x="838199" y="2672268"/>
            <a:ext cx="3553327" cy="393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  <a:highlight>
                  <a:srgbClr val="55BA47"/>
                </a:highlight>
              </a:rPr>
              <a:t>Websites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Tumour Foundation of BC</a:t>
            </a:r>
            <a:endParaRPr lang="en-US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  <a:p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Children’s Tumor Foundation</a:t>
            </a:r>
            <a:endParaRPr lang="en-US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  <a:p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Nerve Tumours UK</a:t>
            </a:r>
            <a:endParaRPr lang="en-US" sz="40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4BC0F5B-6571-4331-AAF1-2F6D6FFF0DDF}"/>
              </a:ext>
            </a:extLst>
          </p:cNvPr>
          <p:cNvSpPr txBox="1">
            <a:spLocks/>
          </p:cNvSpPr>
          <p:nvPr/>
        </p:nvSpPr>
        <p:spPr>
          <a:xfrm>
            <a:off x="8409461" y="2643937"/>
            <a:ext cx="3447056" cy="393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  <a:highlight>
                  <a:srgbClr val="55BA47"/>
                </a:highlight>
              </a:rPr>
              <a:t>Communities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NF Families Facebook Group</a:t>
            </a:r>
            <a:endParaRPr lang="en-US" sz="36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  <a:p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Reddit</a:t>
            </a:r>
            <a:r>
              <a:rPr lang="en-US" dirty="0">
                <a:solidFill>
                  <a:srgbClr val="0563C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(r/neurofibromatosis)</a:t>
            </a:r>
            <a:endParaRPr lang="en-US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  <a:p>
            <a:endParaRPr lang="en-CA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70043CC-C81D-4312-8CBC-DB41A19CBFA1}"/>
              </a:ext>
            </a:extLst>
          </p:cNvPr>
          <p:cNvSpPr txBox="1">
            <a:spLocks/>
          </p:cNvSpPr>
          <p:nvPr/>
        </p:nvSpPr>
        <p:spPr>
          <a:xfrm>
            <a:off x="4760811" y="2678528"/>
            <a:ext cx="3112068" cy="42269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  <a:highlight>
                  <a:srgbClr val="55BA47"/>
                </a:highlight>
              </a:rPr>
              <a:t>Printable Guides</a:t>
            </a:r>
          </a:p>
          <a:p>
            <a:r>
              <a:rPr lang="en-US" sz="2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Parent’s Resource Guide</a:t>
            </a:r>
            <a:endParaRPr lang="en-US" sz="26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  <a:p>
            <a:r>
              <a:rPr lang="en-CA" sz="2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 with NF1</a:t>
            </a:r>
            <a:endParaRPr lang="en-CA" sz="26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  <a:p>
            <a:r>
              <a:rPr lang="en-CA" sz="2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NF1- A Guide for Educators</a:t>
            </a:r>
            <a:endParaRPr lang="en-CA" sz="26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  <a:p>
            <a:r>
              <a:rPr lang="en-CA" sz="2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Supporting Students with NF1</a:t>
            </a:r>
            <a:endParaRPr lang="en-CA" sz="26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CA" sz="2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Additional Notes for Teachers</a:t>
            </a:r>
            <a:endParaRPr lang="en-CA" sz="26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7808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9405C-34F7-648A-60D1-3D04D0CD8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1489"/>
            <a:ext cx="9144000" cy="2387600"/>
          </a:xfrm>
        </p:spPr>
        <p:txBody>
          <a:bodyPr>
            <a:noAutofit/>
          </a:bodyPr>
          <a:lstStyle/>
          <a:p>
            <a:r>
              <a:rPr lang="en-CA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Thank You for</a:t>
            </a:r>
            <a:br>
              <a:rPr lang="en-CA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</a:br>
            <a:r>
              <a:rPr lang="en-CA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Making a Difference!</a:t>
            </a:r>
            <a:endParaRPr lang="en-US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66A433-D3EA-E6DE-C8C1-1E243222D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7885"/>
            <a:ext cx="9144000" cy="123338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Your support creates a classroom where every child can thrive. Thank you for being an ally in this journey.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828613-B91F-29D2-F2E1-74DA2E203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1" y="5624611"/>
            <a:ext cx="3291732" cy="1233389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9F1C2B66-58F2-7B18-9987-98A05161D694}"/>
              </a:ext>
            </a:extLst>
          </p:cNvPr>
          <p:cNvSpPr txBox="1">
            <a:spLocks/>
          </p:cNvSpPr>
          <p:nvPr/>
        </p:nvSpPr>
        <p:spPr>
          <a:xfrm>
            <a:off x="3423472" y="5979184"/>
            <a:ext cx="9144000" cy="439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info@tumourfoundation.ca</a:t>
            </a:r>
            <a:r>
              <a:rPr lang="en-US" sz="1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	1-800-385-2263	</a:t>
            </a:r>
            <a:r>
              <a:rPr lang="en-US" sz="1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  <a:hlinkClick r:id="rId4" tooltip="Our Facebook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lang="en-US" sz="1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 </a:t>
            </a:r>
            <a:r>
              <a:rPr lang="en-US" sz="1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Instagram</a:t>
            </a:r>
            <a:r>
              <a:rPr lang="en-US" sz="1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 </a:t>
            </a:r>
            <a:r>
              <a:rPr lang="en-US" sz="1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  <a:hlinkClick r:id="rId6" tooltip="Our Twitter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endParaRPr lang="en-US" sz="18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  <a:p>
            <a:endParaRPr lang="en-US" sz="18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793280-838C-7FB7-DDA0-830EDE2204E3}"/>
              </a:ext>
            </a:extLst>
          </p:cNvPr>
          <p:cNvSpPr txBox="1"/>
          <p:nvPr/>
        </p:nvSpPr>
        <p:spPr>
          <a:xfrm>
            <a:off x="4772612" y="5609852"/>
            <a:ext cx="6232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Contact us at:</a:t>
            </a:r>
            <a:endParaRPr lang="en-US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C14CF1-32E6-87DC-B2E8-B5614A1D043C}"/>
              </a:ext>
            </a:extLst>
          </p:cNvPr>
          <p:cNvSpPr txBox="1"/>
          <p:nvPr/>
        </p:nvSpPr>
        <p:spPr>
          <a:xfrm>
            <a:off x="4373564" y="6277762"/>
            <a:ext cx="70304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  19172 Fourth Avenue PO	Vancouver, B.C	V6K 4R8 	Canada	</a:t>
            </a:r>
          </a:p>
        </p:txBody>
      </p:sp>
    </p:spTree>
    <p:extLst>
      <p:ext uri="{BB962C8B-B14F-4D97-AF65-F5344CB8AC3E}">
        <p14:creationId xmlns:p14="http://schemas.microsoft.com/office/powerpoint/2010/main" val="2840707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1980B-D9A1-D07B-4E8B-1AF546FFB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7CE1EF2-45E9-4B95-B46A-69B724A9E6E9}"/>
              </a:ext>
            </a:extLst>
          </p:cNvPr>
          <p:cNvGrpSpPr/>
          <p:nvPr/>
        </p:nvGrpSpPr>
        <p:grpSpPr>
          <a:xfrm>
            <a:off x="4739640" y="5655709"/>
            <a:ext cx="6614160" cy="904129"/>
            <a:chOff x="4739640" y="5655709"/>
            <a:chExt cx="6614160" cy="90412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CB7983B-1252-44E7-87E7-D6D9B67335CD}"/>
                </a:ext>
              </a:extLst>
            </p:cNvPr>
            <p:cNvSpPr/>
            <p:nvPr/>
          </p:nvSpPr>
          <p:spPr>
            <a:xfrm>
              <a:off x="5120640" y="6118766"/>
              <a:ext cx="5867400" cy="441072"/>
            </a:xfrm>
            <a:prstGeom prst="rect">
              <a:avLst/>
            </a:prstGeom>
            <a:solidFill>
              <a:srgbClr val="55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6D8EED0-3B2E-4ACB-A674-271E2CFEA848}"/>
                </a:ext>
              </a:extLst>
            </p:cNvPr>
            <p:cNvSpPr/>
            <p:nvPr/>
          </p:nvSpPr>
          <p:spPr>
            <a:xfrm>
              <a:off x="4739640" y="5655709"/>
              <a:ext cx="6614160" cy="463058"/>
            </a:xfrm>
            <a:prstGeom prst="rect">
              <a:avLst/>
            </a:prstGeom>
            <a:solidFill>
              <a:srgbClr val="55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F8FB3D2-49C6-0AD5-442A-A0DAE76F8959}"/>
              </a:ext>
            </a:extLst>
          </p:cNvPr>
          <p:cNvSpPr txBox="1"/>
          <p:nvPr/>
        </p:nvSpPr>
        <p:spPr>
          <a:xfrm>
            <a:off x="4554220" y="5626473"/>
            <a:ext cx="699721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CA" sz="2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No cure, but early intervention and symptom management can make a big difference!</a:t>
            </a:r>
            <a:endParaRPr lang="en-US" sz="28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5E9711-9AA1-4B93-955D-02EC86464F3C}"/>
              </a:ext>
            </a:extLst>
          </p:cNvPr>
          <p:cNvSpPr/>
          <p:nvPr/>
        </p:nvSpPr>
        <p:spPr>
          <a:xfrm>
            <a:off x="927035" y="657379"/>
            <a:ext cx="7711440" cy="676645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1DCE12-1616-31ED-2C61-4334BA0C0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What is Neurofibromatosis Type 1?</a:t>
            </a:r>
            <a:endParaRPr lang="en-US" dirty="0"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639BA2-320A-D84B-42F9-172362686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5" y="6006308"/>
            <a:ext cx="2375797" cy="8901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9B62B27-D830-4EA5-883F-50E206B19D65}"/>
              </a:ext>
            </a:extLst>
          </p:cNvPr>
          <p:cNvGrpSpPr/>
          <p:nvPr/>
        </p:nvGrpSpPr>
        <p:grpSpPr>
          <a:xfrm>
            <a:off x="1047508" y="1738804"/>
            <a:ext cx="10096983" cy="3529988"/>
            <a:chOff x="1099593" y="1828811"/>
            <a:chExt cx="10096983" cy="352998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CE9C1D-E03A-A2BC-0DFE-10DE0F76BFAA}"/>
                </a:ext>
              </a:extLst>
            </p:cNvPr>
            <p:cNvSpPr txBox="1"/>
            <p:nvPr/>
          </p:nvSpPr>
          <p:spPr>
            <a:xfrm>
              <a:off x="1099595" y="1921397"/>
              <a:ext cx="3773347" cy="86177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25000"/>
                      </a:prstClr>
                    </a:outerShdw>
                  </a:effectLst>
                </a:rPr>
                <a:t>Genetic condition affecting ~1 in 2500 people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8BA7AF6-58C2-C796-CE0F-10307612A83D}"/>
                </a:ext>
              </a:extLst>
            </p:cNvPr>
            <p:cNvSpPr txBox="1"/>
            <p:nvPr/>
          </p:nvSpPr>
          <p:spPr>
            <a:xfrm>
              <a:off x="7423229" y="1828811"/>
              <a:ext cx="3773347" cy="124649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25000"/>
                      </a:prstClr>
                    </a:outerShdw>
                  </a:effectLst>
                </a:rPr>
                <a:t>Inherited or spontaneous mutation in NF1 gene on chromosome 17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012D31-8977-E3D1-D1A3-E70DC9A30C15}"/>
                </a:ext>
              </a:extLst>
            </p:cNvPr>
            <p:cNvSpPr txBox="1"/>
            <p:nvPr/>
          </p:nvSpPr>
          <p:spPr>
            <a:xfrm>
              <a:off x="1099593" y="3248333"/>
              <a:ext cx="3773347" cy="124649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25000"/>
                      </a:prstClr>
                    </a:outerShdw>
                  </a:effectLst>
                </a:rPr>
                <a:t>Causes </a:t>
              </a:r>
              <a:r>
                <a:rPr lang="en-US" sz="2500" dirty="0" err="1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25000"/>
                      </a:prstClr>
                    </a:outerShdw>
                  </a:effectLst>
                </a:rPr>
                <a:t>tumours</a:t>
              </a:r>
              <a:r>
                <a:rPr lang="en-US" sz="2500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25000"/>
                      </a:prstClr>
                    </a:outerShdw>
                  </a:effectLst>
                </a:rPr>
                <a:t> to form on nerves and can affect the skin, bones, and brain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92E1F4-5371-C8A2-B32F-278988EBA0E3}"/>
                </a:ext>
              </a:extLst>
            </p:cNvPr>
            <p:cNvSpPr txBox="1"/>
            <p:nvPr/>
          </p:nvSpPr>
          <p:spPr>
            <a:xfrm>
              <a:off x="1099594" y="4881745"/>
              <a:ext cx="3773347" cy="4770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25000"/>
                      </a:prstClr>
                    </a:outerShdw>
                  </a:effectLst>
                </a:rPr>
                <a:t>Not contagious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DD0EAD-4E57-54F4-AC8A-7AA2BCD921BA}"/>
                </a:ext>
              </a:extLst>
            </p:cNvPr>
            <p:cNvSpPr txBox="1"/>
            <p:nvPr/>
          </p:nvSpPr>
          <p:spPr>
            <a:xfrm>
              <a:off x="7423228" y="3551852"/>
              <a:ext cx="3773347" cy="124649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500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25000"/>
                      </a:prstClr>
                    </a:outerShdw>
                  </a:effectLst>
                </a:rPr>
                <a:t>Varies greatly between individuals (mild to significant symptoms)</a:t>
              </a:r>
              <a:endParaRPr lang="en-US" sz="25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861616D-531E-FEAA-ECE7-525F402C4D0C}"/>
                </a:ext>
              </a:extLst>
            </p:cNvPr>
            <p:cNvCxnSpPr>
              <a:stCxn id="11" idx="3"/>
            </p:cNvCxnSpPr>
            <p:nvPr/>
          </p:nvCxnSpPr>
          <p:spPr>
            <a:xfrm>
              <a:off x="4872942" y="2352284"/>
              <a:ext cx="914398" cy="89901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D67A386-877A-B261-D5FB-187265F93D70}"/>
                </a:ext>
              </a:extLst>
            </p:cNvPr>
            <p:cNvCxnSpPr>
              <a:cxnSpLocks/>
              <a:stCxn id="13" idx="3"/>
              <a:endCxn id="10" idx="2"/>
            </p:cNvCxnSpPr>
            <p:nvPr/>
          </p:nvCxnSpPr>
          <p:spPr>
            <a:xfrm flipV="1">
              <a:off x="4872940" y="3673374"/>
              <a:ext cx="627928" cy="1982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0F3E982-E1E3-CC94-9F10-864B8D3BBA63}"/>
                </a:ext>
              </a:extLst>
            </p:cNvPr>
            <p:cNvCxnSpPr>
              <a:cxnSpLocks/>
              <a:stCxn id="16" idx="3"/>
              <a:endCxn id="10" idx="3"/>
            </p:cNvCxnSpPr>
            <p:nvPr/>
          </p:nvCxnSpPr>
          <p:spPr>
            <a:xfrm flipV="1">
              <a:off x="4872941" y="4086693"/>
              <a:ext cx="824556" cy="10335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8E090A0-6488-FBE3-0BC0-28EAFC848C5D}"/>
                </a:ext>
              </a:extLst>
            </p:cNvPr>
            <p:cNvSpPr/>
            <p:nvPr/>
          </p:nvSpPr>
          <p:spPr>
            <a:xfrm>
              <a:off x="5500868" y="3088852"/>
              <a:ext cx="1342664" cy="1169043"/>
            </a:xfrm>
            <a:prstGeom prst="ellipse">
              <a:avLst/>
            </a:prstGeom>
            <a:solidFill>
              <a:srgbClr val="55BA4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25000"/>
                      </a:prstClr>
                    </a:outerShdw>
                  </a:effectLst>
                </a:rPr>
                <a:t>NF1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13C9A15-A0B1-D86C-6B02-8B91F707201E}"/>
                </a:ext>
              </a:extLst>
            </p:cNvPr>
            <p:cNvCxnSpPr>
              <a:cxnSpLocks/>
              <a:stCxn id="19" idx="1"/>
              <a:endCxn id="10" idx="5"/>
            </p:cNvCxnSpPr>
            <p:nvPr/>
          </p:nvCxnSpPr>
          <p:spPr>
            <a:xfrm flipH="1" flipV="1">
              <a:off x="6646903" y="4086693"/>
              <a:ext cx="776325" cy="884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CE47D82-3AF2-932C-39E2-F5C5F94E92CA}"/>
                </a:ext>
              </a:extLst>
            </p:cNvPr>
            <p:cNvCxnSpPr>
              <a:cxnSpLocks/>
              <a:stCxn id="12" idx="1"/>
              <a:endCxn id="10" idx="7"/>
            </p:cNvCxnSpPr>
            <p:nvPr/>
          </p:nvCxnSpPr>
          <p:spPr>
            <a:xfrm flipH="1">
              <a:off x="6646903" y="2452059"/>
              <a:ext cx="776326" cy="8079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598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E77AF-9A15-3C12-CF0E-739450DB3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16A519F-2EAF-44FE-98D6-529E9B7C4626}"/>
              </a:ext>
            </a:extLst>
          </p:cNvPr>
          <p:cNvGrpSpPr/>
          <p:nvPr/>
        </p:nvGrpSpPr>
        <p:grpSpPr>
          <a:xfrm>
            <a:off x="4198620" y="5580236"/>
            <a:ext cx="5402580" cy="871169"/>
            <a:chOff x="4198620" y="5580236"/>
            <a:chExt cx="5402580" cy="87116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241A111-68AD-4D7C-8232-274EE3093912}"/>
                </a:ext>
              </a:extLst>
            </p:cNvPr>
            <p:cNvSpPr/>
            <p:nvPr/>
          </p:nvSpPr>
          <p:spPr>
            <a:xfrm>
              <a:off x="4497456" y="5580236"/>
              <a:ext cx="4783704" cy="426071"/>
            </a:xfrm>
            <a:prstGeom prst="rect">
              <a:avLst/>
            </a:prstGeom>
            <a:solidFill>
              <a:srgbClr val="55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E6D6DCE-6698-44A6-864E-EFC96A9CDC30}"/>
                </a:ext>
              </a:extLst>
            </p:cNvPr>
            <p:cNvSpPr/>
            <p:nvPr/>
          </p:nvSpPr>
          <p:spPr>
            <a:xfrm>
              <a:off x="4198620" y="5983865"/>
              <a:ext cx="5402580" cy="467540"/>
            </a:xfrm>
            <a:prstGeom prst="rect">
              <a:avLst/>
            </a:prstGeom>
            <a:solidFill>
              <a:srgbClr val="55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5F8853-2F60-3399-E05D-93766706FB93}"/>
              </a:ext>
            </a:extLst>
          </p:cNvPr>
          <p:cNvSpPr txBox="1">
            <a:spLocks/>
          </p:cNvSpPr>
          <p:nvPr/>
        </p:nvSpPr>
        <p:spPr>
          <a:xfrm>
            <a:off x="79248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50–60% of children with NF1 experience learning challenges</a:t>
            </a:r>
            <a:endParaRPr lang="en-US" sz="3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  <a:p>
            <a:r>
              <a:rPr lang="en-CA" sz="32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Common issues:</a:t>
            </a:r>
          </a:p>
          <a:p>
            <a:pPr lvl="1"/>
            <a:r>
              <a:rPr lang="en-CA" sz="2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ADHD</a:t>
            </a:r>
          </a:p>
          <a:p>
            <a:pPr lvl="1"/>
            <a:r>
              <a:rPr lang="en-CA" sz="2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Autism spectrum traits</a:t>
            </a:r>
          </a:p>
          <a:p>
            <a:pPr lvl="1"/>
            <a:r>
              <a:rPr lang="en-CA" sz="2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Speech delays</a:t>
            </a:r>
          </a:p>
          <a:p>
            <a:pPr lvl="1"/>
            <a:r>
              <a:rPr lang="en-CA" sz="2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Fine/gross motor difficulties</a:t>
            </a:r>
          </a:p>
          <a:p>
            <a:pPr lvl="1"/>
            <a:r>
              <a:rPr lang="en-CA" sz="2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Executive function challenges</a:t>
            </a:r>
            <a:endParaRPr lang="en-US" sz="28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244BA6-71DE-7DE0-DE93-2E3ED691BEDC}"/>
              </a:ext>
            </a:extLst>
          </p:cNvPr>
          <p:cNvSpPr txBox="1"/>
          <p:nvPr/>
        </p:nvSpPr>
        <p:spPr>
          <a:xfrm>
            <a:off x="2216536" y="5538768"/>
            <a:ext cx="9375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With the right support, students</a:t>
            </a:r>
          </a:p>
          <a:p>
            <a:pPr algn="ctr"/>
            <a:r>
              <a:rPr lang="en-CA" sz="2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with NF1 can thrive in the classroom!</a:t>
            </a:r>
            <a:endParaRPr lang="en-US" sz="28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FD557D-0FFB-4C3C-ADB5-8276A66CEB25}"/>
              </a:ext>
            </a:extLst>
          </p:cNvPr>
          <p:cNvSpPr/>
          <p:nvPr/>
        </p:nvSpPr>
        <p:spPr>
          <a:xfrm>
            <a:off x="927035" y="657379"/>
            <a:ext cx="7576885" cy="676645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1CFE1-167A-96B8-E9AC-66B550EFC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Why is this Relevant to Educators?</a:t>
            </a:r>
            <a:endParaRPr lang="en-US" dirty="0"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E53564-E386-A1D7-1733-E6195866B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5" y="6006308"/>
            <a:ext cx="2375797" cy="8901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7F6ED8-47E9-CD59-DE9E-413BAFD308DC}"/>
              </a:ext>
            </a:extLst>
          </p:cNvPr>
          <p:cNvSpPr txBox="1"/>
          <p:nvPr/>
        </p:nvSpPr>
        <p:spPr>
          <a:xfrm>
            <a:off x="2954438" y="3247227"/>
            <a:ext cx="6186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en-US" dirty="0"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13" name="Picture 12">
            <a:hlinkClick r:id="rId4"/>
            <a:extLst>
              <a:ext uri="{FF2B5EF4-FFF2-40B4-BE49-F238E27FC236}">
                <a16:creationId xmlns:a16="http://schemas.microsoft.com/office/drawing/2014/main" id="{DDB74C87-C0E6-44FD-9AAD-A5926BCAB9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04106" y="2516889"/>
            <a:ext cx="3778800" cy="251762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35115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D096E236-1946-41F0-B0D1-7C1FE33C38B3}"/>
              </a:ext>
            </a:extLst>
          </p:cNvPr>
          <p:cNvGrpSpPr/>
          <p:nvPr/>
        </p:nvGrpSpPr>
        <p:grpSpPr>
          <a:xfrm>
            <a:off x="1051559" y="4863882"/>
            <a:ext cx="4693921" cy="871169"/>
            <a:chOff x="4532788" y="5580236"/>
            <a:chExt cx="4693921" cy="87116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338B61-FC43-4F83-B8C5-1F6844CA2113}"/>
                </a:ext>
              </a:extLst>
            </p:cNvPr>
            <p:cNvSpPr/>
            <p:nvPr/>
          </p:nvSpPr>
          <p:spPr>
            <a:xfrm>
              <a:off x="4532788" y="5580236"/>
              <a:ext cx="4693921" cy="426071"/>
            </a:xfrm>
            <a:prstGeom prst="rect">
              <a:avLst/>
            </a:prstGeom>
            <a:solidFill>
              <a:srgbClr val="55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C40DA6F-9A26-4AB8-A568-EE05DE1CFEF9}"/>
                </a:ext>
              </a:extLst>
            </p:cNvPr>
            <p:cNvSpPr/>
            <p:nvPr/>
          </p:nvSpPr>
          <p:spPr>
            <a:xfrm>
              <a:off x="4982369" y="5983865"/>
              <a:ext cx="3802380" cy="467540"/>
            </a:xfrm>
            <a:prstGeom prst="rect">
              <a:avLst/>
            </a:prstGeom>
            <a:solidFill>
              <a:srgbClr val="55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ED47673-5B57-41EC-4812-F53AA1E27AA2}"/>
              </a:ext>
            </a:extLst>
          </p:cNvPr>
          <p:cNvSpPr txBox="1"/>
          <p:nvPr/>
        </p:nvSpPr>
        <p:spPr>
          <a:xfrm>
            <a:off x="591771" y="4822414"/>
            <a:ext cx="5614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Ensure learning material is well-spaced and not cluttered!</a:t>
            </a:r>
          </a:p>
        </p:txBody>
      </p:sp>
      <p:pic>
        <p:nvPicPr>
          <p:cNvPr id="19" name="Picture 18">
            <a:hlinkClick r:id="rId3"/>
            <a:extLst>
              <a:ext uri="{FF2B5EF4-FFF2-40B4-BE49-F238E27FC236}">
                <a16:creationId xmlns:a16="http://schemas.microsoft.com/office/drawing/2014/main" id="{AB10D56F-F1B0-49AE-B3DD-EC465BEDA8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1250"/>
          <a:stretch/>
        </p:blipFill>
        <p:spPr>
          <a:xfrm>
            <a:off x="9208505" y="4919716"/>
            <a:ext cx="2570411" cy="17136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FB60317-D9BD-4FBC-A46D-10C6833DC678}"/>
              </a:ext>
            </a:extLst>
          </p:cNvPr>
          <p:cNvSpPr/>
          <p:nvPr/>
        </p:nvSpPr>
        <p:spPr>
          <a:xfrm>
            <a:off x="927035" y="657379"/>
            <a:ext cx="7660705" cy="676645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F460D-E564-A5B5-A3C9-7C1FA5266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Learning &amp; Behavioural Challenges</a:t>
            </a:r>
            <a:endParaRPr lang="en-US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45F56-4865-F107-2F89-2C59D87252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  <a:highlight>
                  <a:srgbClr val="0098A1"/>
                </a:highlight>
                <a:latin typeface="+mj-lt"/>
              </a:rPr>
              <a:t>Visual Perception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  <a:highlight>
                  <a:srgbClr val="0098A1"/>
                </a:highlight>
                <a:latin typeface="+mj-lt"/>
              </a:rPr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68E33-DB2C-D69F-DD43-0FB61DACA4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Difficulty processing visual information in the classroom</a:t>
            </a:r>
          </a:p>
          <a:p>
            <a:pPr lvl="1"/>
            <a:r>
              <a:rPr lang="en-US" sz="25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Reading maps</a:t>
            </a:r>
          </a:p>
          <a:p>
            <a:pPr lvl="1"/>
            <a:r>
              <a:rPr lang="en-US" sz="25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Understanding graphics</a:t>
            </a:r>
          </a:p>
          <a:p>
            <a:pPr lvl="1"/>
            <a:r>
              <a:rPr lang="en-US" sz="25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Copying notes from a blackboard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A4E29A-EEDD-4985-EA35-05EA1EDFBC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  <a:highlight>
                  <a:srgbClr val="0098A1"/>
                </a:highlight>
                <a:latin typeface="+mj-lt"/>
              </a:rPr>
              <a:t>What can educators do?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376CB-A2E0-7505-510D-7BC716678A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881560" cy="36845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Use word blanks, highlights, and graph paper in homework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Encourage computer usage for written assignments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Seat the student closer to the board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C9FB85-2B0C-3FCE-7593-C3DB74DF44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5" y="6006308"/>
            <a:ext cx="2375797" cy="890195"/>
          </a:xfrm>
          <a:prstGeom prst="rect">
            <a:avLst/>
          </a:prstGeom>
        </p:spPr>
      </p:pic>
      <p:pic>
        <p:nvPicPr>
          <p:cNvPr id="12" name="Picture 11">
            <a:hlinkClick r:id="rId6"/>
            <a:extLst>
              <a:ext uri="{FF2B5EF4-FFF2-40B4-BE49-F238E27FC236}">
                <a16:creationId xmlns:a16="http://schemas.microsoft.com/office/drawing/2014/main" id="{8FB7CDBD-6ECF-8068-4EDA-F6AA598CF1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41242" y="4919717"/>
            <a:ext cx="2570411" cy="1713607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E842923-C778-86C9-E6C5-1E5B9B1CA89E}"/>
              </a:ext>
            </a:extLst>
          </p:cNvPr>
          <p:cNvGrpSpPr/>
          <p:nvPr/>
        </p:nvGrpSpPr>
        <p:grpSpPr>
          <a:xfrm>
            <a:off x="11197799" y="-72112"/>
            <a:ext cx="794085" cy="1482929"/>
            <a:chOff x="11197799" y="-79732"/>
            <a:chExt cx="794085" cy="1482929"/>
          </a:xfrm>
        </p:grpSpPr>
        <p:sp>
          <p:nvSpPr>
            <p:cNvPr id="17" name="Rectangle: Single Corner Snipped 16">
              <a:extLst>
                <a:ext uri="{FF2B5EF4-FFF2-40B4-BE49-F238E27FC236}">
                  <a16:creationId xmlns:a16="http://schemas.microsoft.com/office/drawing/2014/main" id="{1BEFE4F9-C983-F696-ADC5-3E464DB0C1C0}"/>
                </a:ext>
              </a:extLst>
            </p:cNvPr>
            <p:cNvSpPr/>
            <p:nvPr/>
          </p:nvSpPr>
          <p:spPr>
            <a:xfrm rot="10800000">
              <a:off x="11197799" y="-13226"/>
              <a:ext cx="794085" cy="1325563"/>
            </a:xfrm>
            <a:prstGeom prst="snip1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0CEE42-6D22-E3F9-C861-E7E8493908C9}"/>
                </a:ext>
              </a:extLst>
            </p:cNvPr>
            <p:cNvSpPr txBox="1"/>
            <p:nvPr/>
          </p:nvSpPr>
          <p:spPr>
            <a:xfrm rot="5400000">
              <a:off x="10927254" y="338567"/>
              <a:ext cx="1482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25000"/>
                      </a:prstClr>
                    </a:outerShdw>
                  </a:effectLst>
                </a:rPr>
                <a:t>VISUAL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25000"/>
                      </a:prstClr>
                    </a:outerShdw>
                  </a:effectLst>
                </a:rPr>
                <a:t>PERCEPTION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0642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1FE4415C-5A8B-4029-89FD-809C5C578647}"/>
              </a:ext>
            </a:extLst>
          </p:cNvPr>
          <p:cNvGrpSpPr/>
          <p:nvPr/>
        </p:nvGrpSpPr>
        <p:grpSpPr>
          <a:xfrm>
            <a:off x="899160" y="4585847"/>
            <a:ext cx="4617719" cy="915793"/>
            <a:chOff x="4471279" y="5580236"/>
            <a:chExt cx="4617719" cy="91579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120CFB-B2BD-4043-B9D1-66AB61CAC2CF}"/>
                </a:ext>
              </a:extLst>
            </p:cNvPr>
            <p:cNvSpPr/>
            <p:nvPr/>
          </p:nvSpPr>
          <p:spPr>
            <a:xfrm>
              <a:off x="4577959" y="5580236"/>
              <a:ext cx="4411979" cy="426071"/>
            </a:xfrm>
            <a:prstGeom prst="rect">
              <a:avLst/>
            </a:prstGeom>
            <a:solidFill>
              <a:srgbClr val="55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BC300D6-A1A8-4941-82F6-7A2E6B8855C8}"/>
                </a:ext>
              </a:extLst>
            </p:cNvPr>
            <p:cNvSpPr/>
            <p:nvPr/>
          </p:nvSpPr>
          <p:spPr>
            <a:xfrm>
              <a:off x="4471279" y="5983865"/>
              <a:ext cx="4617719" cy="512164"/>
            </a:xfrm>
            <a:prstGeom prst="rect">
              <a:avLst/>
            </a:prstGeom>
            <a:solidFill>
              <a:srgbClr val="55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72C02AD-9B62-40AA-A4DE-94B4B58DA62A}"/>
              </a:ext>
            </a:extLst>
          </p:cNvPr>
          <p:cNvSpPr txBox="1"/>
          <p:nvPr/>
        </p:nvSpPr>
        <p:spPr>
          <a:xfrm>
            <a:off x="0" y="4546494"/>
            <a:ext cx="6426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Provide time and patience for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students struggling to respond!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89A54B-14CA-4BCD-9B26-ABF70F673084}"/>
              </a:ext>
            </a:extLst>
          </p:cNvPr>
          <p:cNvSpPr/>
          <p:nvPr/>
        </p:nvSpPr>
        <p:spPr>
          <a:xfrm>
            <a:off x="927035" y="657379"/>
            <a:ext cx="7660705" cy="676645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F460D-E564-A5B5-A3C9-7C1FA5266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Learning &amp; Behavioural Challenges</a:t>
            </a:r>
            <a:endParaRPr lang="en-US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45F56-4865-F107-2F89-2C59D87252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  <a:highlight>
                  <a:srgbClr val="0098A1"/>
                </a:highlight>
                <a:latin typeface="+mj-lt"/>
              </a:rPr>
              <a:t>Language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  <a:highlight>
                  <a:srgbClr val="0098A1"/>
                </a:highlight>
                <a:latin typeface="+mj-lt"/>
              </a:rPr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68E33-DB2C-D69F-DD43-0FB61DACA4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Difficulty understanding speech, writing, and instructions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Trouble expressing themselves verbally and in writing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A4E29A-EEDD-4985-EA35-05EA1EDFBC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  <a:highlight>
                  <a:srgbClr val="0098A1"/>
                </a:highlight>
                <a:latin typeface="+mj-lt"/>
              </a:rPr>
              <a:t>What can educators do?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376CB-A2E0-7505-510D-7BC716678A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462338" cy="23209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Use pictures, visual prompts, or actions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Play games that promote language understanding (i.e., 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iSpy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)</a:t>
            </a:r>
          </a:p>
          <a:p>
            <a:endParaRPr lang="en-US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C9FB85-2B0C-3FCE-7593-C3DB74DF4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5" y="6006308"/>
            <a:ext cx="2375797" cy="890195"/>
          </a:xfrm>
          <a:prstGeom prst="rect">
            <a:avLst/>
          </a:prstGeom>
        </p:spPr>
      </p:pic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8FDA8707-E3A4-57B1-EF49-AF201512FF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15805" y="4876897"/>
            <a:ext cx="2143125" cy="120967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D553F84-D8D9-B8E5-563E-E43A707C9224}"/>
              </a:ext>
            </a:extLst>
          </p:cNvPr>
          <p:cNvGrpSpPr/>
          <p:nvPr/>
        </p:nvGrpSpPr>
        <p:grpSpPr>
          <a:xfrm>
            <a:off x="11197799" y="-5606"/>
            <a:ext cx="794085" cy="1351012"/>
            <a:chOff x="11197799" y="-13226"/>
            <a:chExt cx="794085" cy="1351012"/>
          </a:xfrm>
        </p:grpSpPr>
        <p:sp>
          <p:nvSpPr>
            <p:cNvPr id="15" name="Rectangle: Single Corner Snipped 14">
              <a:extLst>
                <a:ext uri="{FF2B5EF4-FFF2-40B4-BE49-F238E27FC236}">
                  <a16:creationId xmlns:a16="http://schemas.microsoft.com/office/drawing/2014/main" id="{88DE116A-C38B-19F5-49DB-1BC42FA041C5}"/>
                </a:ext>
              </a:extLst>
            </p:cNvPr>
            <p:cNvSpPr/>
            <p:nvPr/>
          </p:nvSpPr>
          <p:spPr>
            <a:xfrm rot="10800000">
              <a:off x="11197799" y="-13226"/>
              <a:ext cx="794085" cy="1325563"/>
            </a:xfrm>
            <a:prstGeom prst="snip1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1C84F8-3237-31AF-2FB9-7671A071F192}"/>
                </a:ext>
              </a:extLst>
            </p:cNvPr>
            <p:cNvSpPr txBox="1"/>
            <p:nvPr/>
          </p:nvSpPr>
          <p:spPr>
            <a:xfrm rot="5400000">
              <a:off x="10932060" y="490339"/>
              <a:ext cx="1325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25000"/>
                      </a:prstClr>
                    </a:outerShdw>
                  </a:effectLst>
                </a:rPr>
                <a:t>LANGUAGE</a:t>
              </a:r>
            </a:p>
          </p:txBody>
        </p:sp>
      </p:grpSp>
      <p:pic>
        <p:nvPicPr>
          <p:cNvPr id="21" name="Picture 20">
            <a:hlinkClick r:id="rId6"/>
            <a:extLst>
              <a:ext uri="{FF2B5EF4-FFF2-40B4-BE49-F238E27FC236}">
                <a16:creationId xmlns:a16="http://schemas.microsoft.com/office/drawing/2014/main" id="{5BD22703-1837-4331-BC88-15683BE99C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08884" y="4431950"/>
            <a:ext cx="2827118" cy="213730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18047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4B456D2A-8687-4838-9795-F50C94842C42}"/>
              </a:ext>
            </a:extLst>
          </p:cNvPr>
          <p:cNvGrpSpPr/>
          <p:nvPr/>
        </p:nvGrpSpPr>
        <p:grpSpPr>
          <a:xfrm>
            <a:off x="601981" y="4221480"/>
            <a:ext cx="5250180" cy="1339959"/>
            <a:chOff x="601981" y="4221480"/>
            <a:chExt cx="5250180" cy="133995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73EAB18-10D1-49B9-80C9-BD97FAFAF2A4}"/>
                </a:ext>
              </a:extLst>
            </p:cNvPr>
            <p:cNvGrpSpPr/>
            <p:nvPr/>
          </p:nvGrpSpPr>
          <p:grpSpPr>
            <a:xfrm>
              <a:off x="601981" y="4221480"/>
              <a:ext cx="5250180" cy="909511"/>
              <a:chOff x="4327698" y="5541894"/>
              <a:chExt cx="5250180" cy="909511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C3EE3B-4A53-4437-87D6-88667402D350}"/>
                  </a:ext>
                </a:extLst>
              </p:cNvPr>
              <p:cNvSpPr/>
              <p:nvPr/>
            </p:nvSpPr>
            <p:spPr>
              <a:xfrm>
                <a:off x="4327698" y="5541894"/>
                <a:ext cx="5250180" cy="464413"/>
              </a:xfrm>
              <a:prstGeom prst="rect">
                <a:avLst/>
              </a:prstGeom>
              <a:solidFill>
                <a:srgbClr val="55BA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335703C-1CE0-45B0-8D77-73D84FD26979}"/>
                  </a:ext>
                </a:extLst>
              </p:cNvPr>
              <p:cNvSpPr/>
              <p:nvPr/>
            </p:nvSpPr>
            <p:spPr>
              <a:xfrm>
                <a:off x="4565504" y="5983865"/>
                <a:ext cx="4738054" cy="467540"/>
              </a:xfrm>
              <a:prstGeom prst="rect">
                <a:avLst/>
              </a:prstGeom>
              <a:solidFill>
                <a:srgbClr val="55BA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D6C20C-69E6-4F8E-B6B1-F52370768750}"/>
                </a:ext>
              </a:extLst>
            </p:cNvPr>
            <p:cNvSpPr/>
            <p:nvPr/>
          </p:nvSpPr>
          <p:spPr>
            <a:xfrm>
              <a:off x="1188720" y="5093899"/>
              <a:ext cx="4015740" cy="467540"/>
            </a:xfrm>
            <a:prstGeom prst="rect">
              <a:avLst/>
            </a:prstGeom>
            <a:solidFill>
              <a:srgbClr val="55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810481C-7999-2F89-4291-3BC8806EF04E}"/>
              </a:ext>
            </a:extLst>
          </p:cNvPr>
          <p:cNvSpPr txBox="1"/>
          <p:nvPr/>
        </p:nvSpPr>
        <p:spPr>
          <a:xfrm>
            <a:off x="523143" y="4176444"/>
            <a:ext cx="5352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Negative statements such as “I hate drawing” can help identify what the child is struggling with.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DF85A-1CDD-4C30-8E61-2DE8F94942A1}"/>
              </a:ext>
            </a:extLst>
          </p:cNvPr>
          <p:cNvSpPr/>
          <p:nvPr/>
        </p:nvSpPr>
        <p:spPr>
          <a:xfrm>
            <a:off x="927035" y="657379"/>
            <a:ext cx="7660705" cy="676645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F460D-E564-A5B5-A3C9-7C1FA5266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Learning &amp; Behavioural Challenges</a:t>
            </a:r>
            <a:endParaRPr lang="en-US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45F56-4865-F107-2F89-2C59D87252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  <a:highlight>
                  <a:srgbClr val="0098A1"/>
                </a:highlight>
                <a:latin typeface="+mj-lt"/>
              </a:rPr>
              <a:t>Fine motor skills</a:t>
            </a:r>
            <a:endParaRPr lang="en-US" sz="28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  <a:highlight>
                <a:srgbClr val="0098A1"/>
              </a:highlight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68E33-DB2C-D69F-DD43-0FB61DACA4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Difficulty controlling precise movements (i.e., writing)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Trouble in writing and drawing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A4E29A-EEDD-4985-EA35-05EA1EDFBC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  <a:highlight>
                  <a:srgbClr val="0098A1"/>
                </a:highlight>
                <a:latin typeface="+mj-lt"/>
              </a:rPr>
              <a:t>What can educators do?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376CB-A2E0-7505-510D-7BC716678A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374565" cy="31718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Agree on the handwriting neatness expectation of student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Engage in activities that develop fine motor skills</a:t>
            </a:r>
          </a:p>
          <a:p>
            <a:pPr lvl="1"/>
            <a:r>
              <a:rPr lang="en-US" sz="25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Making collages, puzzles, </a:t>
            </a:r>
            <a:r>
              <a:rPr lang="en-US" sz="25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colouring</a:t>
            </a:r>
            <a:endParaRPr lang="en-US" sz="25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C9FB85-2B0C-3FCE-7593-C3DB74DF4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5" y="6006308"/>
            <a:ext cx="2375797" cy="890195"/>
          </a:xfrm>
          <a:prstGeom prst="rect">
            <a:avLst/>
          </a:prstGeom>
        </p:spPr>
      </p:pic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52A92745-D2A8-4068-9487-F66D145D45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314220" y="4848893"/>
            <a:ext cx="2449574" cy="165601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>
            <a:hlinkClick r:id="rId7"/>
            <a:extLst>
              <a:ext uri="{FF2B5EF4-FFF2-40B4-BE49-F238E27FC236}">
                <a16:creationId xmlns:a16="http://schemas.microsoft.com/office/drawing/2014/main" id="{31F9BEB4-05D5-3A17-A157-F9C3FDD676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059155" y="4868942"/>
            <a:ext cx="2449574" cy="1635965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3FF1B8F-A6CA-CD22-2AEB-CFB61ACD4059}"/>
              </a:ext>
            </a:extLst>
          </p:cNvPr>
          <p:cNvGrpSpPr/>
          <p:nvPr/>
        </p:nvGrpSpPr>
        <p:grpSpPr>
          <a:xfrm>
            <a:off x="11197799" y="0"/>
            <a:ext cx="794085" cy="1325563"/>
            <a:chOff x="11197799" y="-13226"/>
            <a:chExt cx="794085" cy="1325563"/>
          </a:xfrm>
        </p:grpSpPr>
        <p:sp>
          <p:nvSpPr>
            <p:cNvPr id="15" name="Rectangle: Single Corner Snipped 14">
              <a:extLst>
                <a:ext uri="{FF2B5EF4-FFF2-40B4-BE49-F238E27FC236}">
                  <a16:creationId xmlns:a16="http://schemas.microsoft.com/office/drawing/2014/main" id="{7420138A-38E1-0FE2-021E-F8D8C0ACE5F1}"/>
                </a:ext>
              </a:extLst>
            </p:cNvPr>
            <p:cNvSpPr/>
            <p:nvPr/>
          </p:nvSpPr>
          <p:spPr>
            <a:xfrm rot="10800000">
              <a:off x="11197799" y="-13226"/>
              <a:ext cx="794085" cy="1325563"/>
            </a:xfrm>
            <a:prstGeom prst="snip1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C93656-E009-2E42-BB9A-63B755FF163F}"/>
                </a:ext>
              </a:extLst>
            </p:cNvPr>
            <p:cNvSpPr txBox="1"/>
            <p:nvPr/>
          </p:nvSpPr>
          <p:spPr>
            <a:xfrm rot="5400000">
              <a:off x="11092390" y="377520"/>
              <a:ext cx="1004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25000"/>
                      </a:prstClr>
                    </a:outerShdw>
                  </a:effectLst>
                </a:rPr>
                <a:t>FINE MOTOR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1157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70A687E-E8D6-42D9-88BB-D6AAD31FDD6F}"/>
              </a:ext>
            </a:extLst>
          </p:cNvPr>
          <p:cNvGrpSpPr/>
          <p:nvPr/>
        </p:nvGrpSpPr>
        <p:grpSpPr>
          <a:xfrm>
            <a:off x="717695" y="4663451"/>
            <a:ext cx="4684885" cy="883369"/>
            <a:chOff x="717695" y="4663451"/>
            <a:chExt cx="4684885" cy="88336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C9BDF26-28D4-4134-8CDA-0D03DFE2C42C}"/>
                </a:ext>
              </a:extLst>
            </p:cNvPr>
            <p:cNvSpPr/>
            <p:nvPr/>
          </p:nvSpPr>
          <p:spPr>
            <a:xfrm>
              <a:off x="717695" y="4663451"/>
              <a:ext cx="4684885" cy="467540"/>
            </a:xfrm>
            <a:prstGeom prst="rect">
              <a:avLst/>
            </a:prstGeom>
            <a:solidFill>
              <a:srgbClr val="55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C02A51C-8ED4-45AE-A4EB-246FFF22BCB5}"/>
                </a:ext>
              </a:extLst>
            </p:cNvPr>
            <p:cNvSpPr/>
            <p:nvPr/>
          </p:nvSpPr>
          <p:spPr>
            <a:xfrm>
              <a:off x="1112520" y="5079280"/>
              <a:ext cx="3909060" cy="467540"/>
            </a:xfrm>
            <a:prstGeom prst="rect">
              <a:avLst/>
            </a:prstGeom>
            <a:solidFill>
              <a:srgbClr val="55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B815EDE-ABA0-228F-26A0-C78312E29197}"/>
              </a:ext>
            </a:extLst>
          </p:cNvPr>
          <p:cNvSpPr txBox="1"/>
          <p:nvPr/>
        </p:nvSpPr>
        <p:spPr>
          <a:xfrm>
            <a:off x="665164" y="4645007"/>
            <a:ext cx="4797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Students can struggle with both fine and gross motor skills.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45F56-4865-F107-2F89-2C59D87252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  <a:highlight>
                  <a:srgbClr val="0098A1"/>
                </a:highlight>
                <a:latin typeface="+mj-lt"/>
              </a:rPr>
              <a:t>Gross motor skills</a:t>
            </a:r>
            <a:endParaRPr lang="en-US" sz="28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  <a:highlight>
                <a:srgbClr val="0098A1"/>
              </a:highlight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68E33-DB2C-D69F-DD43-0FB61DACA4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Difficulty controlling large movements (i.e., walking)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Trouble in physical activities or sports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A4E29A-EEDD-4985-EA35-05EA1EDFBC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  <a:highlight>
                  <a:srgbClr val="0098A1"/>
                </a:highlight>
                <a:latin typeface="+mj-lt"/>
              </a:rPr>
              <a:t>What can educators do?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376CB-A2E0-7505-510D-7BC716678A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509477" cy="3987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Focus on fitness, non-competitive activities, and repetitive motion sports</a:t>
            </a:r>
          </a:p>
          <a:p>
            <a:pPr lvl="1"/>
            <a:r>
              <a:rPr lang="en-US" sz="25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Swimming, track, trampolines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C9FB85-2B0C-3FCE-7593-C3DB74DF4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5" y="6006308"/>
            <a:ext cx="2375797" cy="890195"/>
          </a:xfrm>
          <a:prstGeom prst="rect">
            <a:avLst/>
          </a:prstGeom>
        </p:spPr>
      </p:pic>
      <p:pic>
        <p:nvPicPr>
          <p:cNvPr id="17" name="Picture 16">
            <a:hlinkClick r:id="rId4"/>
            <a:extLst>
              <a:ext uri="{FF2B5EF4-FFF2-40B4-BE49-F238E27FC236}">
                <a16:creationId xmlns:a16="http://schemas.microsoft.com/office/drawing/2014/main" id="{920D7BB6-E6F5-BB53-4D8B-CFC92FF254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721456" y="4481392"/>
            <a:ext cx="2953576" cy="197001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5" name="Picture 34">
            <a:hlinkClick r:id="rId7"/>
            <a:extLst>
              <a:ext uri="{FF2B5EF4-FFF2-40B4-BE49-F238E27FC236}">
                <a16:creationId xmlns:a16="http://schemas.microsoft.com/office/drawing/2014/main" id="{A0749504-461A-B006-8244-8E10668771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849656" y="4481392"/>
            <a:ext cx="2953578" cy="1970013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11FABF58-41A2-327C-DC91-57EEF04FC394}"/>
              </a:ext>
            </a:extLst>
          </p:cNvPr>
          <p:cNvGrpSpPr/>
          <p:nvPr/>
        </p:nvGrpSpPr>
        <p:grpSpPr>
          <a:xfrm>
            <a:off x="11197799" y="-5606"/>
            <a:ext cx="794085" cy="1325563"/>
            <a:chOff x="11197799" y="-13226"/>
            <a:chExt cx="794085" cy="1325563"/>
          </a:xfrm>
        </p:grpSpPr>
        <p:sp>
          <p:nvSpPr>
            <p:cNvPr id="38" name="Rectangle: Single Corner Snipped 37">
              <a:extLst>
                <a:ext uri="{FF2B5EF4-FFF2-40B4-BE49-F238E27FC236}">
                  <a16:creationId xmlns:a16="http://schemas.microsoft.com/office/drawing/2014/main" id="{4FC3A0A7-AB08-7369-F8F7-E8B9B24C516E}"/>
                </a:ext>
              </a:extLst>
            </p:cNvPr>
            <p:cNvSpPr/>
            <p:nvPr/>
          </p:nvSpPr>
          <p:spPr>
            <a:xfrm rot="10800000">
              <a:off x="11197799" y="-13226"/>
              <a:ext cx="794085" cy="1325563"/>
            </a:xfrm>
            <a:prstGeom prst="snip1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4B25980-3C50-1432-07D9-669353A77C78}"/>
                </a:ext>
              </a:extLst>
            </p:cNvPr>
            <p:cNvSpPr txBox="1"/>
            <p:nvPr/>
          </p:nvSpPr>
          <p:spPr>
            <a:xfrm rot="5400000">
              <a:off x="11092390" y="377520"/>
              <a:ext cx="1004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25000"/>
                      </a:prstClr>
                    </a:outerShdw>
                  </a:effectLst>
                </a:rPr>
                <a:t>GROSS MOTOR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BE78998-06A2-4FDA-BA14-555C80316427}"/>
              </a:ext>
            </a:extLst>
          </p:cNvPr>
          <p:cNvSpPr/>
          <p:nvPr/>
        </p:nvSpPr>
        <p:spPr>
          <a:xfrm>
            <a:off x="927035" y="657379"/>
            <a:ext cx="7660705" cy="676645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985E92D-5B76-49A0-B097-5972877DB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Learning &amp; Behavioural Challenges</a:t>
            </a:r>
            <a:endParaRPr lang="en-US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1907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6042F06-308F-4244-970B-08EBEAD0B320}"/>
              </a:ext>
            </a:extLst>
          </p:cNvPr>
          <p:cNvGrpSpPr/>
          <p:nvPr/>
        </p:nvGrpSpPr>
        <p:grpSpPr>
          <a:xfrm>
            <a:off x="1080173" y="4801710"/>
            <a:ext cx="4109352" cy="883369"/>
            <a:chOff x="1051383" y="4663451"/>
            <a:chExt cx="4109352" cy="88336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47484D-A43C-4220-876F-7BCCE670C81D}"/>
                </a:ext>
              </a:extLst>
            </p:cNvPr>
            <p:cNvSpPr/>
            <p:nvPr/>
          </p:nvSpPr>
          <p:spPr>
            <a:xfrm>
              <a:off x="1051383" y="4663451"/>
              <a:ext cx="4109352" cy="467540"/>
            </a:xfrm>
            <a:prstGeom prst="rect">
              <a:avLst/>
            </a:prstGeom>
            <a:solidFill>
              <a:srgbClr val="55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90DAFC4-6BFF-40BD-B517-5825107A4251}"/>
                </a:ext>
              </a:extLst>
            </p:cNvPr>
            <p:cNvSpPr/>
            <p:nvPr/>
          </p:nvSpPr>
          <p:spPr>
            <a:xfrm>
              <a:off x="1639990" y="5079280"/>
              <a:ext cx="2918460" cy="467540"/>
            </a:xfrm>
            <a:prstGeom prst="rect">
              <a:avLst/>
            </a:prstGeom>
            <a:solidFill>
              <a:srgbClr val="55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45F56-4865-F107-2F89-2C59D8725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99463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  <a:highlight>
                  <a:srgbClr val="0098A1"/>
                </a:highlight>
                <a:latin typeface="+mj-lt"/>
              </a:rPr>
              <a:t>Executive function</a:t>
            </a:r>
            <a:endParaRPr lang="en-US" sz="28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  <a:highlight>
                <a:srgbClr val="0098A1"/>
              </a:highlight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68E33-DB2C-D69F-DD43-0FB61DACA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61149"/>
            <a:ext cx="5271274" cy="368458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Trouble organizing/processing information, time, and behaviour when approaching tasks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Can impact the student’s grades independent of their skill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A4E29A-EEDD-4985-EA35-05EA1EDFBC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99463"/>
            <a:ext cx="5183188" cy="82391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  <a:highlight>
                  <a:srgbClr val="0098A1"/>
                </a:highlight>
                <a:latin typeface="+mj-lt"/>
              </a:rPr>
              <a:t>What can educators do?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376CB-A2E0-7505-510D-7BC716678A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61149"/>
            <a:ext cx="5379099" cy="40989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Create schedules using calendars or agendas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Provide extra support in organization (aids or peer tutors)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C9FB85-2B0C-3FCE-7593-C3DB74DF4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5" y="6006308"/>
            <a:ext cx="2375797" cy="8901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2C02AD-9B62-40AA-A4DE-94B4B58DA62A}"/>
              </a:ext>
            </a:extLst>
          </p:cNvPr>
          <p:cNvSpPr txBox="1"/>
          <p:nvPr/>
        </p:nvSpPr>
        <p:spPr>
          <a:xfrm>
            <a:off x="897286" y="4766342"/>
            <a:ext cx="4443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Fade support after skills are well-accomplished!</a:t>
            </a:r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AB556528-760E-E891-55EF-1DBC3095C3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65738" y="4534626"/>
            <a:ext cx="3044137" cy="189497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>
            <a:hlinkClick r:id="rId6"/>
            <a:extLst>
              <a:ext uri="{FF2B5EF4-FFF2-40B4-BE49-F238E27FC236}">
                <a16:creationId xmlns:a16="http://schemas.microsoft.com/office/drawing/2014/main" id="{703ECC83-4CD4-1068-D5AF-159FCCB47D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887269" y="4534626"/>
            <a:ext cx="2840431" cy="1894974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CEEB655-298C-0CD7-A9A8-52EC2B490C1D}"/>
              </a:ext>
            </a:extLst>
          </p:cNvPr>
          <p:cNvGrpSpPr/>
          <p:nvPr/>
        </p:nvGrpSpPr>
        <p:grpSpPr>
          <a:xfrm>
            <a:off x="11197799" y="-5606"/>
            <a:ext cx="794085" cy="1376363"/>
            <a:chOff x="11197799" y="-13226"/>
            <a:chExt cx="794085" cy="1376363"/>
          </a:xfrm>
        </p:grpSpPr>
        <p:sp>
          <p:nvSpPr>
            <p:cNvPr id="16" name="Rectangle: Single Corner Snipped 15">
              <a:extLst>
                <a:ext uri="{FF2B5EF4-FFF2-40B4-BE49-F238E27FC236}">
                  <a16:creationId xmlns:a16="http://schemas.microsoft.com/office/drawing/2014/main" id="{F791FC9B-1C0B-E478-FC00-B38D9AF4F86D}"/>
                </a:ext>
              </a:extLst>
            </p:cNvPr>
            <p:cNvSpPr/>
            <p:nvPr/>
          </p:nvSpPr>
          <p:spPr>
            <a:xfrm rot="10800000">
              <a:off x="11197799" y="-13226"/>
              <a:ext cx="794085" cy="1325563"/>
            </a:xfrm>
            <a:prstGeom prst="snip1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367942-CFCC-CF95-7D89-61399C6DD99D}"/>
                </a:ext>
              </a:extLst>
            </p:cNvPr>
            <p:cNvSpPr txBox="1"/>
            <p:nvPr/>
          </p:nvSpPr>
          <p:spPr>
            <a:xfrm rot="5400000">
              <a:off x="10932059" y="377190"/>
              <a:ext cx="13255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25000"/>
                      </a:prstClr>
                    </a:outerShdw>
                  </a:effectLst>
                </a:rPr>
                <a:t>EXECUTIVE FUNCTION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9843252-893C-42F4-BE05-249B69DF3785}"/>
              </a:ext>
            </a:extLst>
          </p:cNvPr>
          <p:cNvSpPr/>
          <p:nvPr/>
        </p:nvSpPr>
        <p:spPr>
          <a:xfrm>
            <a:off x="927035" y="657379"/>
            <a:ext cx="7660705" cy="676645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514BB27-6ED1-4D53-B129-7C796578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Learning &amp; Behavioural Challenges</a:t>
            </a:r>
            <a:endParaRPr lang="en-US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671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7A36C-17AA-66DF-5677-D6D85D1C9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E6AFB6C-F4CF-4F43-9FF3-B71868F64F87}"/>
              </a:ext>
            </a:extLst>
          </p:cNvPr>
          <p:cNvSpPr/>
          <p:nvPr/>
        </p:nvSpPr>
        <p:spPr>
          <a:xfrm>
            <a:off x="3108960" y="6226303"/>
            <a:ext cx="8450580" cy="467540"/>
          </a:xfrm>
          <a:prstGeom prst="rect">
            <a:avLst/>
          </a:prstGeom>
          <a:solidFill>
            <a:srgbClr val="55B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AFCB0-1B0F-94DC-3249-1A7293660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99463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  <a:highlight>
                  <a:srgbClr val="0098A1"/>
                </a:highlight>
                <a:latin typeface="+mj-lt"/>
              </a:rPr>
              <a:t>Attention and Behaviour</a:t>
            </a:r>
            <a:endParaRPr lang="en-US" sz="28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  <a:highlight>
                <a:srgbClr val="0098A1"/>
              </a:highlight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7EB12-BC7C-D170-6444-CD1F6533C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61148"/>
            <a:ext cx="5577326" cy="40989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ADHD and ASD is common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Students with 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ADHD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 may be:</a:t>
            </a:r>
          </a:p>
          <a:p>
            <a:pPr lvl="1"/>
            <a:r>
              <a:rPr lang="en-US" sz="25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Inattentive (easily distracted)</a:t>
            </a:r>
          </a:p>
          <a:p>
            <a:pPr lvl="1"/>
            <a:r>
              <a:rPr lang="en-US" sz="25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Hyperactive (restless/fidgety)</a:t>
            </a:r>
          </a:p>
          <a:p>
            <a:pPr lvl="1"/>
            <a:r>
              <a:rPr lang="en-US" sz="25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Impulsive (acting without thinking)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Students with 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ASD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 may have:</a:t>
            </a:r>
          </a:p>
          <a:p>
            <a:pPr lvl="1"/>
            <a:r>
              <a:rPr lang="en-US" sz="25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Problems with flexibility and social awareness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C9FEF0-E184-D9B6-B35D-C6E47FC009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99463"/>
            <a:ext cx="5183188" cy="82391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  <a:highlight>
                  <a:srgbClr val="0098A1"/>
                </a:highlight>
                <a:latin typeface="+mj-lt"/>
              </a:rPr>
              <a:t>What can educators do?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8E4475-D125-9D91-7EDA-77F8D00C1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61149"/>
            <a:ext cx="5577326" cy="40989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Give short, clear instructions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Allow movement breaks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Offer extended time for tasks/tests</a:t>
            </a:r>
          </a:p>
          <a:p>
            <a:endParaRPr lang="en-US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377827-8F56-D9E1-9E21-99E3942BF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5" y="6006308"/>
            <a:ext cx="2375797" cy="8901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6F578E-BCBC-470E-580F-2259C2BD1473}"/>
              </a:ext>
            </a:extLst>
          </p:cNvPr>
          <p:cNvSpPr txBox="1"/>
          <p:nvPr/>
        </p:nvSpPr>
        <p:spPr>
          <a:xfrm>
            <a:off x="2918500" y="6189795"/>
            <a:ext cx="883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Be understanding and adjust the workload to the student.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FE7B61-F653-1119-8521-DA5D8F12F2B7}"/>
              </a:ext>
            </a:extLst>
          </p:cNvPr>
          <p:cNvGrpSpPr/>
          <p:nvPr/>
        </p:nvGrpSpPr>
        <p:grpSpPr>
          <a:xfrm>
            <a:off x="11197799" y="-54312"/>
            <a:ext cx="794085" cy="1422973"/>
            <a:chOff x="11197799" y="-61932"/>
            <a:chExt cx="794085" cy="1422973"/>
          </a:xfrm>
        </p:grpSpPr>
        <p:sp>
          <p:nvSpPr>
            <p:cNvPr id="16" name="Rectangle: Single Corner Snipped 15">
              <a:extLst>
                <a:ext uri="{FF2B5EF4-FFF2-40B4-BE49-F238E27FC236}">
                  <a16:creationId xmlns:a16="http://schemas.microsoft.com/office/drawing/2014/main" id="{584CA1AA-F192-5DDD-2BD2-4524E6B0D289}"/>
                </a:ext>
              </a:extLst>
            </p:cNvPr>
            <p:cNvSpPr/>
            <p:nvPr/>
          </p:nvSpPr>
          <p:spPr>
            <a:xfrm rot="10800000">
              <a:off x="11197799" y="-13226"/>
              <a:ext cx="794085" cy="1325563"/>
            </a:xfrm>
            <a:prstGeom prst="snip1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5BFA40-AC85-5A3C-B7AA-F8234BE77015}"/>
                </a:ext>
              </a:extLst>
            </p:cNvPr>
            <p:cNvSpPr txBox="1"/>
            <p:nvPr/>
          </p:nvSpPr>
          <p:spPr>
            <a:xfrm rot="5400000">
              <a:off x="10883354" y="326389"/>
              <a:ext cx="1422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25000"/>
                      </a:prstClr>
                    </a:outerShdw>
                  </a:effectLst>
                </a:rPr>
                <a:t>ATTENTION/ BEHAVIOUR</a:t>
              </a:r>
            </a:p>
          </p:txBody>
        </p:sp>
      </p:grpSp>
      <p:pic>
        <p:nvPicPr>
          <p:cNvPr id="19" name="Picture 18">
            <a:hlinkClick r:id="rId4"/>
            <a:extLst>
              <a:ext uri="{FF2B5EF4-FFF2-40B4-BE49-F238E27FC236}">
                <a16:creationId xmlns:a16="http://schemas.microsoft.com/office/drawing/2014/main" id="{86000DD8-5320-BD89-459F-E556241963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42525" y="3955126"/>
            <a:ext cx="3078697" cy="205118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7BE97AB-C9D3-43E2-9380-B5E3B3D23FFD}"/>
              </a:ext>
            </a:extLst>
          </p:cNvPr>
          <p:cNvSpPr/>
          <p:nvPr/>
        </p:nvSpPr>
        <p:spPr>
          <a:xfrm>
            <a:off x="927035" y="657379"/>
            <a:ext cx="7660705" cy="676645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02C9C1-5B54-4786-9989-BA1EC96C2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5000"/>
                    </a:prstClr>
                  </a:outerShdw>
                </a:effectLst>
              </a:rPr>
              <a:t>Learning &amp; Behavioural Challenges</a:t>
            </a:r>
            <a:endParaRPr lang="en-US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3487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1060</TotalTime>
  <Words>1154</Words>
  <Application>Microsoft Macintosh PowerPoint</Application>
  <PresentationFormat>Widescreen</PresentationFormat>
  <Paragraphs>165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Supporting Students with NF1 in the Classroom</vt:lpstr>
      <vt:lpstr>What is Neurofibromatosis Type 1?</vt:lpstr>
      <vt:lpstr>Why is this Relevant to Educators?</vt:lpstr>
      <vt:lpstr>Learning &amp; Behavioural Challenges</vt:lpstr>
      <vt:lpstr>Learning &amp; Behavioural Challenges</vt:lpstr>
      <vt:lpstr>Learning &amp; Behavioural Challenges</vt:lpstr>
      <vt:lpstr>Learning &amp; Behavioural Challenges</vt:lpstr>
      <vt:lpstr>Learning &amp; Behavioural Challenges</vt:lpstr>
      <vt:lpstr>Learning &amp; Behavioural Challenges</vt:lpstr>
      <vt:lpstr>Learning &amp; Behavioural Challenges</vt:lpstr>
      <vt:lpstr>Individualized Supports and Educational Plans</vt:lpstr>
      <vt:lpstr>Social-Emotional Support for Students with NF1</vt:lpstr>
      <vt:lpstr>Social-Emotional Support for Students with NF1</vt:lpstr>
      <vt:lpstr>Resources for Educators and Families</vt:lpstr>
      <vt:lpstr>Thank You for Making a Difference!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Students with NF1 in the Classroom</dc:title>
  <dc:creator>Tiffany Lam</dc:creator>
  <cp:lastModifiedBy>Desiree Sher</cp:lastModifiedBy>
  <cp:revision>25</cp:revision>
  <dcterms:created xsi:type="dcterms:W3CDTF">2025-07-11T20:43:41Z</dcterms:created>
  <dcterms:modified xsi:type="dcterms:W3CDTF">2025-09-03T18:49:21Z</dcterms:modified>
</cp:coreProperties>
</file>